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9" r:id="rId3"/>
    <p:sldId id="261" r:id="rId4"/>
    <p:sldId id="260" r:id="rId5"/>
    <p:sldId id="262" r:id="rId6"/>
    <p:sldId id="258" r:id="rId7"/>
    <p:sldId id="257" r:id="rId8"/>
  </p:sldIdLst>
  <p:sldSz cx="12192000" cy="121888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4080" userDrawn="1">
          <p15:clr>
            <a:srgbClr val="A4A3A4"/>
          </p15:clr>
        </p15:guide>
        <p15:guide id="3" orient="horz" pos="62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D52F"/>
    <a:srgbClr val="87CBDD"/>
    <a:srgbClr val="BAD35C"/>
    <a:srgbClr val="FC9954"/>
    <a:srgbClr val="B0B0E6"/>
    <a:srgbClr val="D45F5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20"/>
    <p:restoredTop sz="92819"/>
  </p:normalViewPr>
  <p:slideViewPr>
    <p:cSldViewPr snapToGrid="0" snapToObjects="1" showGuides="1">
      <p:cViewPr>
        <p:scale>
          <a:sx n="66" d="100"/>
          <a:sy n="66" d="100"/>
        </p:scale>
        <p:origin x="1440" y="-1568"/>
      </p:cViewPr>
      <p:guideLst>
        <p:guide pos="4080"/>
        <p:guide orient="horz" pos="62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2.png>
</file>

<file path=ppt/media/image3.png>
</file>

<file path=ppt/media/image4.png>
</file>

<file path=ppt/media/image5.png>
</file>

<file path=ppt/media/image6.png>
</file>

<file path=ppt/media/image7.png>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994792"/>
            <a:ext cx="10363200" cy="4243517"/>
          </a:xfrm>
        </p:spPr>
        <p:txBody>
          <a:bodyPr anchor="b"/>
          <a:lstStyle>
            <a:lvl1pPr algn="ctr">
              <a:defRPr sz="8000"/>
            </a:lvl1pPr>
          </a:lstStyle>
          <a:p>
            <a:r>
              <a:rPr lang="en-US"/>
              <a:t>Click to edit Master title style</a:t>
            </a:r>
            <a:endParaRPr lang="en-US" dirty="0"/>
          </a:p>
        </p:txBody>
      </p:sp>
      <p:sp>
        <p:nvSpPr>
          <p:cNvPr id="3" name="Subtitle 2"/>
          <p:cNvSpPr>
            <a:spLocks noGrp="1"/>
          </p:cNvSpPr>
          <p:nvPr>
            <p:ph type="subTitle" idx="1"/>
          </p:nvPr>
        </p:nvSpPr>
        <p:spPr>
          <a:xfrm>
            <a:off x="1524000" y="6401956"/>
            <a:ext cx="9144000" cy="2942810"/>
          </a:xfrm>
        </p:spPr>
        <p:txBody>
          <a:bodyPr/>
          <a:lstStyle>
            <a:lvl1pPr marL="0" indent="0" algn="ctr">
              <a:buNone/>
              <a:defRPr sz="3200"/>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7FAF51E-3BB4-B748-80A8-4C7163F880A9}" type="datetimeFigureOut">
              <a:rPr lang="en-US" smtClean="0"/>
              <a:t>6/11/20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2291043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FAF51E-3BB4-B748-80A8-4C7163F880A9}" type="datetimeFigureOut">
              <a:rPr lang="en-US" smtClean="0"/>
              <a:t>6/11/20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629746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648942"/>
            <a:ext cx="2628900" cy="1032946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648942"/>
            <a:ext cx="7734300" cy="103294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FAF51E-3BB4-B748-80A8-4C7163F880A9}" type="datetimeFigureOut">
              <a:rPr lang="en-US" smtClean="0"/>
              <a:t>6/11/20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810818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FAF51E-3BB4-B748-80A8-4C7163F880A9}" type="datetimeFigureOut">
              <a:rPr lang="en-US" smtClean="0"/>
              <a:t>6/11/20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4271867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3038745"/>
            <a:ext cx="10515600" cy="5070212"/>
          </a:xfrm>
        </p:spPr>
        <p:txBody>
          <a:bodyPr anchor="b"/>
          <a:lstStyle>
            <a:lvl1pPr>
              <a:defRPr sz="8000"/>
            </a:lvl1pPr>
          </a:lstStyle>
          <a:p>
            <a:r>
              <a:rPr lang="en-US"/>
              <a:t>Click to edit Master title style</a:t>
            </a:r>
            <a:endParaRPr lang="en-US" dirty="0"/>
          </a:p>
        </p:txBody>
      </p:sp>
      <p:sp>
        <p:nvSpPr>
          <p:cNvPr id="3" name="Text Placeholder 2"/>
          <p:cNvSpPr>
            <a:spLocks noGrp="1"/>
          </p:cNvSpPr>
          <p:nvPr>
            <p:ph type="body" idx="1"/>
          </p:nvPr>
        </p:nvSpPr>
        <p:spPr>
          <a:xfrm>
            <a:off x="831851" y="8156923"/>
            <a:ext cx="10515600" cy="2666305"/>
          </a:xfrm>
        </p:spPr>
        <p:txBody>
          <a:bodyPr/>
          <a:lstStyle>
            <a:lvl1pPr marL="0" indent="0">
              <a:buNone/>
              <a:defRPr sz="320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FAF51E-3BB4-B748-80A8-4C7163F880A9}" type="datetimeFigureOut">
              <a:rPr lang="en-US" smtClean="0"/>
              <a:t>6/11/20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41599136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3244711"/>
            <a:ext cx="5181600" cy="77336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3244711"/>
            <a:ext cx="5181600" cy="77336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FAF51E-3BB4-B748-80A8-4C7163F880A9}" type="datetimeFigureOut">
              <a:rPr lang="en-US" smtClean="0"/>
              <a:t>6/11/20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280395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648945"/>
            <a:ext cx="10515600" cy="235594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2987956"/>
            <a:ext cx="5157787" cy="1464351"/>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839789" y="4452307"/>
            <a:ext cx="5157787" cy="65486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2987956"/>
            <a:ext cx="5183188" cy="1464351"/>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72201" y="4452307"/>
            <a:ext cx="5183188" cy="65486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FAF51E-3BB4-B748-80A8-4C7163F880A9}" type="datetimeFigureOut">
              <a:rPr lang="en-US" smtClean="0"/>
              <a:t>6/11/20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3428122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7FAF51E-3BB4-B748-80A8-4C7163F880A9}" type="datetimeFigureOut">
              <a:rPr lang="en-US" smtClean="0"/>
              <a:t>6/11/20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4025188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FAF51E-3BB4-B748-80A8-4C7163F880A9}" type="datetimeFigureOut">
              <a:rPr lang="en-US" smtClean="0"/>
              <a:t>6/11/20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3677198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812588"/>
            <a:ext cx="3932237" cy="2844059"/>
          </a:xfrm>
        </p:spPr>
        <p:txBody>
          <a:bodyPr anchor="b"/>
          <a:lstStyle>
            <a:lvl1pPr>
              <a:defRPr sz="4267"/>
            </a:lvl1pPr>
          </a:lstStyle>
          <a:p>
            <a:r>
              <a:rPr lang="en-US"/>
              <a:t>Click to edit Master title style</a:t>
            </a:r>
            <a:endParaRPr lang="en-US" dirty="0"/>
          </a:p>
        </p:txBody>
      </p:sp>
      <p:sp>
        <p:nvSpPr>
          <p:cNvPr id="3" name="Content Placeholder 2"/>
          <p:cNvSpPr>
            <a:spLocks noGrp="1"/>
          </p:cNvSpPr>
          <p:nvPr>
            <p:ph idx="1"/>
          </p:nvPr>
        </p:nvSpPr>
        <p:spPr>
          <a:xfrm>
            <a:off x="5183188" y="1754968"/>
            <a:ext cx="6172200" cy="8661966"/>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3656647"/>
            <a:ext cx="3932237" cy="6774392"/>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97FAF51E-3BB4-B748-80A8-4C7163F880A9}" type="datetimeFigureOut">
              <a:rPr lang="en-US" smtClean="0"/>
              <a:t>6/11/20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1359815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812588"/>
            <a:ext cx="3932237" cy="2844059"/>
          </a:xfrm>
        </p:spPr>
        <p:txBody>
          <a:bodyPr anchor="b"/>
          <a:lstStyle>
            <a:lvl1pPr>
              <a:defRPr sz="4267"/>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1754968"/>
            <a:ext cx="6172200" cy="8661966"/>
          </a:xfrm>
        </p:spPr>
        <p:txBody>
          <a:bodyPr anchor="t"/>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endParaRPr lang="en-US" dirty="0"/>
          </a:p>
        </p:txBody>
      </p:sp>
      <p:sp>
        <p:nvSpPr>
          <p:cNvPr id="4" name="Text Placeholder 3"/>
          <p:cNvSpPr>
            <a:spLocks noGrp="1"/>
          </p:cNvSpPr>
          <p:nvPr>
            <p:ph type="body" sz="half" idx="2"/>
          </p:nvPr>
        </p:nvSpPr>
        <p:spPr>
          <a:xfrm>
            <a:off x="839788" y="3656647"/>
            <a:ext cx="3932237" cy="6774392"/>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97FAF51E-3BB4-B748-80A8-4C7163F880A9}" type="datetimeFigureOut">
              <a:rPr lang="en-US" smtClean="0"/>
              <a:t>6/11/20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EB44A8-0125-F745-B346-EECBEBDCA878}" type="slidenum">
              <a:rPr lang="en-US" smtClean="0"/>
              <a:t>‹#›</a:t>
            </a:fld>
            <a:endParaRPr lang="en-US"/>
          </a:p>
        </p:txBody>
      </p:sp>
    </p:spTree>
    <p:extLst>
      <p:ext uri="{BB962C8B-B14F-4D97-AF65-F5344CB8AC3E}">
        <p14:creationId xmlns:p14="http://schemas.microsoft.com/office/powerpoint/2010/main" val="7139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648945"/>
            <a:ext cx="10515600" cy="235594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3244711"/>
            <a:ext cx="10515600" cy="773369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11297238"/>
            <a:ext cx="2743200" cy="648942"/>
          </a:xfrm>
          <a:prstGeom prst="rect">
            <a:avLst/>
          </a:prstGeom>
        </p:spPr>
        <p:txBody>
          <a:bodyPr vert="horz" lIns="91440" tIns="45720" rIns="91440" bIns="45720" rtlCol="0" anchor="ctr"/>
          <a:lstStyle>
            <a:lvl1pPr algn="l">
              <a:defRPr sz="1600">
                <a:solidFill>
                  <a:schemeClr val="tx1">
                    <a:tint val="75000"/>
                  </a:schemeClr>
                </a:solidFill>
              </a:defRPr>
            </a:lvl1pPr>
          </a:lstStyle>
          <a:p>
            <a:fld id="{97FAF51E-3BB4-B748-80A8-4C7163F880A9}" type="datetimeFigureOut">
              <a:rPr lang="en-US" smtClean="0"/>
              <a:t>6/11/20</a:t>
            </a:fld>
            <a:endParaRPr lang="en-US"/>
          </a:p>
        </p:txBody>
      </p:sp>
      <p:sp>
        <p:nvSpPr>
          <p:cNvPr id="5" name="Footer Placeholder 4"/>
          <p:cNvSpPr>
            <a:spLocks noGrp="1"/>
          </p:cNvSpPr>
          <p:nvPr>
            <p:ph type="ftr" sz="quarter" idx="3"/>
          </p:nvPr>
        </p:nvSpPr>
        <p:spPr>
          <a:xfrm>
            <a:off x="4038600" y="11297238"/>
            <a:ext cx="4114800" cy="648942"/>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11297238"/>
            <a:ext cx="2743200" cy="648942"/>
          </a:xfrm>
          <a:prstGeom prst="rect">
            <a:avLst/>
          </a:prstGeom>
        </p:spPr>
        <p:txBody>
          <a:bodyPr vert="horz" lIns="91440" tIns="45720" rIns="91440" bIns="45720" rtlCol="0" anchor="ctr"/>
          <a:lstStyle>
            <a:lvl1pPr algn="r">
              <a:defRPr sz="1600">
                <a:solidFill>
                  <a:schemeClr val="tx1">
                    <a:tint val="75000"/>
                  </a:schemeClr>
                </a:solidFill>
              </a:defRPr>
            </a:lvl1pPr>
          </a:lstStyle>
          <a:p>
            <a:fld id="{39EB44A8-0125-F745-B346-EECBEBDCA878}" type="slidenum">
              <a:rPr lang="en-US" smtClean="0"/>
              <a:t>‹#›</a:t>
            </a:fld>
            <a:endParaRPr lang="en-US"/>
          </a:p>
        </p:txBody>
      </p:sp>
    </p:spTree>
    <p:extLst>
      <p:ext uri="{BB962C8B-B14F-4D97-AF65-F5344CB8AC3E}">
        <p14:creationId xmlns:p14="http://schemas.microsoft.com/office/powerpoint/2010/main" val="14463766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219170" rtl="0" eaLnBrk="1" latinLnBrk="0" hangingPunct="1">
        <a:lnSpc>
          <a:spcPct val="90000"/>
        </a:lnSpc>
        <a:spcBef>
          <a:spcPct val="0"/>
        </a:spcBef>
        <a:buNone/>
        <a:defRPr sz="5867" kern="1200">
          <a:solidFill>
            <a:schemeClr val="tx1"/>
          </a:solidFill>
          <a:latin typeface="+mj-lt"/>
          <a:ea typeface="+mj-ea"/>
          <a:cs typeface="+mj-cs"/>
        </a:defRPr>
      </a:lvl1pPr>
    </p:titleStyle>
    <p:body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5.png"/><Relationship Id="rId12" Type="http://schemas.microsoft.com/office/2007/relationships/hdphoto" Target="../media/hdphoto4.wdp"/><Relationship Id="rId2" Type="http://schemas.openxmlformats.org/officeDocument/2006/relationships/image" Target="../media/image1.jpeg"/><Relationship Id="rId1" Type="http://schemas.openxmlformats.org/officeDocument/2006/relationships/slideLayout" Target="../slideLayouts/slideLayout1.xml"/><Relationship Id="rId6" Type="http://schemas.microsoft.com/office/2007/relationships/hdphoto" Target="../media/hdphoto1.wdp"/><Relationship Id="rId11" Type="http://schemas.openxmlformats.org/officeDocument/2006/relationships/image" Target="../media/image7.png"/><Relationship Id="rId5" Type="http://schemas.openxmlformats.org/officeDocument/2006/relationships/image" Target="../media/image4.png"/><Relationship Id="rId10" Type="http://schemas.microsoft.com/office/2007/relationships/hdphoto" Target="../media/hdphoto3.wdp"/><Relationship Id="rId4" Type="http://schemas.openxmlformats.org/officeDocument/2006/relationships/image" Target="../media/image3.png"/><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5.png"/><Relationship Id="rId12" Type="http://schemas.microsoft.com/office/2007/relationships/hdphoto" Target="../media/hdphoto4.wdp"/><Relationship Id="rId2" Type="http://schemas.openxmlformats.org/officeDocument/2006/relationships/image" Target="../media/image1.jpeg"/><Relationship Id="rId1" Type="http://schemas.openxmlformats.org/officeDocument/2006/relationships/slideLayout" Target="../slideLayouts/slideLayout1.xml"/><Relationship Id="rId6" Type="http://schemas.microsoft.com/office/2007/relationships/hdphoto" Target="../media/hdphoto1.wdp"/><Relationship Id="rId11" Type="http://schemas.openxmlformats.org/officeDocument/2006/relationships/image" Target="../media/image7.png"/><Relationship Id="rId5" Type="http://schemas.openxmlformats.org/officeDocument/2006/relationships/image" Target="../media/image4.png"/><Relationship Id="rId10" Type="http://schemas.microsoft.com/office/2007/relationships/hdphoto" Target="../media/hdphoto3.wdp"/><Relationship Id="rId4" Type="http://schemas.openxmlformats.org/officeDocument/2006/relationships/image" Target="../media/image3.png"/><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5.png"/><Relationship Id="rId12" Type="http://schemas.microsoft.com/office/2007/relationships/hdphoto" Target="../media/hdphoto4.wdp"/><Relationship Id="rId2" Type="http://schemas.openxmlformats.org/officeDocument/2006/relationships/image" Target="../media/image1.jpeg"/><Relationship Id="rId1" Type="http://schemas.openxmlformats.org/officeDocument/2006/relationships/slideLayout" Target="../slideLayouts/slideLayout1.xml"/><Relationship Id="rId6" Type="http://schemas.microsoft.com/office/2007/relationships/hdphoto" Target="../media/hdphoto1.wdp"/><Relationship Id="rId11" Type="http://schemas.openxmlformats.org/officeDocument/2006/relationships/image" Target="../media/image7.png"/><Relationship Id="rId5" Type="http://schemas.openxmlformats.org/officeDocument/2006/relationships/image" Target="../media/image4.png"/><Relationship Id="rId10" Type="http://schemas.microsoft.com/office/2007/relationships/hdphoto" Target="../media/hdphoto3.wdp"/><Relationship Id="rId4" Type="http://schemas.openxmlformats.org/officeDocument/2006/relationships/image" Target="../media/image3.png"/><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2.png"/><Relationship Id="rId7" Type="http://schemas.openxmlformats.org/officeDocument/2006/relationships/image" Target="../media/image5.png"/><Relationship Id="rId12" Type="http://schemas.microsoft.com/office/2007/relationships/hdphoto" Target="../media/hdphoto8.wdp"/><Relationship Id="rId2" Type="http://schemas.openxmlformats.org/officeDocument/2006/relationships/image" Target="../media/image1.jpeg"/><Relationship Id="rId1" Type="http://schemas.openxmlformats.org/officeDocument/2006/relationships/slideLayout" Target="../slideLayouts/slideLayout1.xml"/><Relationship Id="rId6" Type="http://schemas.microsoft.com/office/2007/relationships/hdphoto" Target="../media/hdphoto5.wdp"/><Relationship Id="rId11" Type="http://schemas.openxmlformats.org/officeDocument/2006/relationships/image" Target="../media/image7.png"/><Relationship Id="rId5" Type="http://schemas.openxmlformats.org/officeDocument/2006/relationships/image" Target="../media/image4.png"/><Relationship Id="rId10" Type="http://schemas.microsoft.com/office/2007/relationships/hdphoto" Target="../media/hdphoto7.wdp"/><Relationship Id="rId4" Type="http://schemas.openxmlformats.org/officeDocument/2006/relationships/image" Target="../media/image3.png"/><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microsoft.com/office/2007/relationships/hdphoto" Target="../media/hdphoto10.wdp"/><Relationship Id="rId3" Type="http://schemas.openxmlformats.org/officeDocument/2006/relationships/image" Target="../media/image1.jpeg"/><Relationship Id="rId7" Type="http://schemas.openxmlformats.org/officeDocument/2006/relationships/image" Target="../media/image5.png"/><Relationship Id="rId12" Type="http://schemas.microsoft.com/office/2007/relationships/hdphoto" Target="../media/hdphoto11.wdp"/><Relationship Id="rId2" Type="http://schemas.openxmlformats.org/officeDocument/2006/relationships/image" Target="../media/image2.png"/><Relationship Id="rId1" Type="http://schemas.openxmlformats.org/officeDocument/2006/relationships/slideLayout" Target="../slideLayouts/slideLayout1.xml"/><Relationship Id="rId6" Type="http://schemas.microsoft.com/office/2007/relationships/hdphoto" Target="../media/hdphoto9.wdp"/><Relationship Id="rId11" Type="http://schemas.openxmlformats.org/officeDocument/2006/relationships/image" Target="../media/image7.png"/><Relationship Id="rId5" Type="http://schemas.openxmlformats.org/officeDocument/2006/relationships/image" Target="../media/image4.png"/><Relationship Id="rId10" Type="http://schemas.microsoft.com/office/2007/relationships/hdphoto" Target="../media/hdphoto6.wdp"/><Relationship Id="rId4" Type="http://schemas.openxmlformats.org/officeDocument/2006/relationships/image" Target="../media/image3.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193576AF-556B-7D43-9F8B-D42719E91B2B}"/>
              </a:ext>
            </a:extLst>
          </p:cNvPr>
          <p:cNvGrpSpPr/>
          <p:nvPr/>
        </p:nvGrpSpPr>
        <p:grpSpPr>
          <a:xfrm>
            <a:off x="6105406" y="660791"/>
            <a:ext cx="5473034" cy="5104409"/>
            <a:chOff x="5139630" y="1527039"/>
            <a:chExt cx="3309344" cy="3176278"/>
          </a:xfrm>
        </p:grpSpPr>
        <p:pic>
          <p:nvPicPr>
            <p:cNvPr id="1036" name="Picture 12" descr="https://www.frontiersin.org/files/Articles/378098/fcvm-05-00089-HTML/image_m/fcvm-05-00089-g001.jpg">
              <a:extLst>
                <a:ext uri="{FF2B5EF4-FFF2-40B4-BE49-F238E27FC236}">
                  <a16:creationId xmlns:a16="http://schemas.microsoft.com/office/drawing/2014/main" id="{7A42D695-2C63-F843-9C31-7B0F5594AC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623" r="63147" b="20952"/>
            <a:stretch/>
          </p:blipFill>
          <p:spPr bwMode="auto">
            <a:xfrm>
              <a:off x="5243618" y="1527039"/>
              <a:ext cx="3205356" cy="3176278"/>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056A1C0F-3390-E741-BC2D-DCF6D88D3B39}"/>
                </a:ext>
              </a:extLst>
            </p:cNvPr>
            <p:cNvSpPr/>
            <p:nvPr/>
          </p:nvSpPr>
          <p:spPr>
            <a:xfrm>
              <a:off x="5209510" y="3166406"/>
              <a:ext cx="1061656" cy="6547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E8ED7D47-CD5E-4049-8FDA-517B3BCB3274}"/>
                </a:ext>
              </a:extLst>
            </p:cNvPr>
            <p:cNvSpPr/>
            <p:nvPr/>
          </p:nvSpPr>
          <p:spPr>
            <a:xfrm>
              <a:off x="5314720" y="2161153"/>
              <a:ext cx="1061656" cy="7820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Triangle 31">
              <a:extLst>
                <a:ext uri="{FF2B5EF4-FFF2-40B4-BE49-F238E27FC236}">
                  <a16:creationId xmlns:a16="http://schemas.microsoft.com/office/drawing/2014/main" id="{BA448630-0EB6-824E-BF7B-3ED9F7761AF3}"/>
                </a:ext>
              </a:extLst>
            </p:cNvPr>
            <p:cNvSpPr/>
            <p:nvPr/>
          </p:nvSpPr>
          <p:spPr>
            <a:xfrm rot="10800000">
              <a:off x="5139630" y="3142562"/>
              <a:ext cx="1408404" cy="803946"/>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5" name="TextBox 54">
            <a:extLst>
              <a:ext uri="{FF2B5EF4-FFF2-40B4-BE49-F238E27FC236}">
                <a16:creationId xmlns:a16="http://schemas.microsoft.com/office/drawing/2014/main" id="{F1DDE6E1-BC89-474E-A8B7-5AF415F86DD0}"/>
              </a:ext>
            </a:extLst>
          </p:cNvPr>
          <p:cNvSpPr txBox="1"/>
          <p:nvPr/>
        </p:nvSpPr>
        <p:spPr>
          <a:xfrm>
            <a:off x="7407709" y="304303"/>
            <a:ext cx="3941369" cy="646331"/>
          </a:xfrm>
          <a:prstGeom prst="rect">
            <a:avLst/>
          </a:prstGeom>
          <a:noFill/>
        </p:spPr>
        <p:txBody>
          <a:bodyPr wrap="square" rtlCol="0">
            <a:spAutoFit/>
          </a:bodyPr>
          <a:lstStyle/>
          <a:p>
            <a:pPr algn="ctr"/>
            <a:r>
              <a:rPr lang="en-US" sz="3600" b="1" dirty="0"/>
              <a:t>Molecular surveys</a:t>
            </a:r>
          </a:p>
        </p:txBody>
      </p:sp>
      <p:pic>
        <p:nvPicPr>
          <p:cNvPr id="56" name="Picture 12" descr="https://www.frontiersin.org/files/Articles/378098/fcvm-05-00089-HTML/image_m/fcvm-05-00089-g001.jpg">
            <a:extLst>
              <a:ext uri="{FF2B5EF4-FFF2-40B4-BE49-F238E27FC236}">
                <a16:creationId xmlns:a16="http://schemas.microsoft.com/office/drawing/2014/main" id="{E56F5A53-3DE8-064F-8CC7-0A252200AA5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567" t="-2075" r="37050" b="11825"/>
          <a:stretch/>
        </p:blipFill>
        <p:spPr bwMode="auto">
          <a:xfrm>
            <a:off x="7407708" y="7515497"/>
            <a:ext cx="3941369" cy="4229100"/>
          </a:xfrm>
          <a:prstGeom prst="rect">
            <a:avLst/>
          </a:prstGeom>
          <a:noFill/>
          <a:extLst>
            <a:ext uri="{909E8E84-426E-40DD-AFC4-6F175D3DCCD1}">
              <a14:hiddenFill xmlns:a14="http://schemas.microsoft.com/office/drawing/2010/main">
                <a:solidFill>
                  <a:srgbClr val="FFFFFF"/>
                </a:solidFill>
              </a14:hiddenFill>
            </a:ext>
          </a:extLst>
        </p:spPr>
      </p:pic>
      <p:sp>
        <p:nvSpPr>
          <p:cNvPr id="57" name="TextBox 56">
            <a:extLst>
              <a:ext uri="{FF2B5EF4-FFF2-40B4-BE49-F238E27FC236}">
                <a16:creationId xmlns:a16="http://schemas.microsoft.com/office/drawing/2014/main" id="{E1410197-1E64-9448-8BB8-66BC20166267}"/>
              </a:ext>
            </a:extLst>
          </p:cNvPr>
          <p:cNvSpPr txBox="1"/>
          <p:nvPr/>
        </p:nvSpPr>
        <p:spPr>
          <a:xfrm>
            <a:off x="7460012" y="6781010"/>
            <a:ext cx="3889065" cy="646331"/>
          </a:xfrm>
          <a:prstGeom prst="rect">
            <a:avLst/>
          </a:prstGeom>
          <a:noFill/>
        </p:spPr>
        <p:txBody>
          <a:bodyPr wrap="square" rtlCol="0">
            <a:spAutoFit/>
          </a:bodyPr>
          <a:lstStyle/>
          <a:p>
            <a:pPr algn="ctr"/>
            <a:r>
              <a:rPr lang="en-US" sz="3600" b="1" dirty="0"/>
              <a:t>Data integration</a:t>
            </a:r>
          </a:p>
        </p:txBody>
      </p:sp>
      <p:pic>
        <p:nvPicPr>
          <p:cNvPr id="65" name="Picture 12" descr="https://www.frontiersin.org/files/Articles/378098/fcvm-05-00089-HTML/image_m/fcvm-05-00089-g001.jpg">
            <a:extLst>
              <a:ext uri="{FF2B5EF4-FFF2-40B4-BE49-F238E27FC236}">
                <a16:creationId xmlns:a16="http://schemas.microsoft.com/office/drawing/2014/main" id="{EBA30949-3192-1242-B228-F4736771661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316" t="-992" r="20347" b="43053"/>
          <a:stretch/>
        </p:blipFill>
        <p:spPr bwMode="auto">
          <a:xfrm flipH="1">
            <a:off x="2694310" y="9759840"/>
            <a:ext cx="2106484" cy="2061655"/>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2" descr="https://www.frontiersin.org/files/Articles/378098/fcvm-05-00089-HTML/image_m/fcvm-05-00089-g001.jpg">
            <a:extLst>
              <a:ext uri="{FF2B5EF4-FFF2-40B4-BE49-F238E27FC236}">
                <a16:creationId xmlns:a16="http://schemas.microsoft.com/office/drawing/2014/main" id="{35A7D5D4-DB9D-9F45-960A-1113B8C720B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316" t="-992" r="20347" b="43053"/>
          <a:stretch/>
        </p:blipFill>
        <p:spPr bwMode="auto">
          <a:xfrm flipH="1">
            <a:off x="2493121" y="7384727"/>
            <a:ext cx="2106484" cy="2061655"/>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90ACD09F-B4BC-AA45-9184-2D1935956749}"/>
              </a:ext>
            </a:extLst>
          </p:cNvPr>
          <p:cNvSpPr txBox="1"/>
          <p:nvPr/>
        </p:nvSpPr>
        <p:spPr>
          <a:xfrm flipH="1">
            <a:off x="2014780" y="9977519"/>
            <a:ext cx="2117771" cy="502324"/>
          </a:xfrm>
          <a:prstGeom prst="rect">
            <a:avLst/>
          </a:prstGeom>
          <a:noFill/>
        </p:spPr>
        <p:txBody>
          <a:bodyPr wrap="none" rtlCol="0">
            <a:spAutoFit/>
          </a:bodyPr>
          <a:lstStyle/>
          <a:p>
            <a:r>
              <a:rPr lang="en-US" sz="2400" dirty="0"/>
              <a:t>intolerance</a:t>
            </a:r>
          </a:p>
        </p:txBody>
      </p:sp>
      <p:pic>
        <p:nvPicPr>
          <p:cNvPr id="66" name="Picture 12" descr="https://www.frontiersin.org/files/Articles/378098/fcvm-05-00089-HTML/image_m/fcvm-05-00089-g001.jpg">
            <a:extLst>
              <a:ext uri="{FF2B5EF4-FFF2-40B4-BE49-F238E27FC236}">
                <a16:creationId xmlns:a16="http://schemas.microsoft.com/office/drawing/2014/main" id="{0505596E-1DF2-F949-897B-928BB3B5193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316" t="-992" r="20347" b="43053"/>
          <a:stretch/>
        </p:blipFill>
        <p:spPr bwMode="auto">
          <a:xfrm flipH="1">
            <a:off x="2670148" y="7502264"/>
            <a:ext cx="2106484" cy="2061655"/>
          </a:xfrm>
          <a:prstGeom prst="rect">
            <a:avLst/>
          </a:prstGeom>
          <a:noFill/>
          <a:extLst>
            <a:ext uri="{909E8E84-426E-40DD-AFC4-6F175D3DCCD1}">
              <a14:hiddenFill xmlns:a14="http://schemas.microsoft.com/office/drawing/2010/main">
                <a:solidFill>
                  <a:srgbClr val="FFFFFF"/>
                </a:solidFill>
              </a14:hiddenFill>
            </a:ext>
          </a:extLst>
        </p:spPr>
      </p:pic>
      <p:sp>
        <p:nvSpPr>
          <p:cNvPr id="67" name="TextBox 66">
            <a:extLst>
              <a:ext uri="{FF2B5EF4-FFF2-40B4-BE49-F238E27FC236}">
                <a16:creationId xmlns:a16="http://schemas.microsoft.com/office/drawing/2014/main" id="{5B1D65BB-53F8-A643-935E-97FD2A222AC2}"/>
              </a:ext>
            </a:extLst>
          </p:cNvPr>
          <p:cNvSpPr txBox="1"/>
          <p:nvPr/>
        </p:nvSpPr>
        <p:spPr>
          <a:xfrm flipH="1">
            <a:off x="2005724" y="7801036"/>
            <a:ext cx="1812861" cy="502324"/>
          </a:xfrm>
          <a:prstGeom prst="rect">
            <a:avLst/>
          </a:prstGeom>
          <a:noFill/>
        </p:spPr>
        <p:txBody>
          <a:bodyPr wrap="none" rtlCol="0">
            <a:spAutoFit/>
          </a:bodyPr>
          <a:lstStyle/>
          <a:p>
            <a:r>
              <a:rPr lang="en-US" sz="2400" dirty="0"/>
              <a:t>tolerance</a:t>
            </a:r>
          </a:p>
        </p:txBody>
      </p:sp>
      <p:sp>
        <p:nvSpPr>
          <p:cNvPr id="72" name="TextBox 71">
            <a:extLst>
              <a:ext uri="{FF2B5EF4-FFF2-40B4-BE49-F238E27FC236}">
                <a16:creationId xmlns:a16="http://schemas.microsoft.com/office/drawing/2014/main" id="{E76E4302-B6F5-334A-9FC2-472A4A2C4D63}"/>
              </a:ext>
            </a:extLst>
          </p:cNvPr>
          <p:cNvSpPr txBox="1"/>
          <p:nvPr/>
        </p:nvSpPr>
        <p:spPr>
          <a:xfrm rot="5400000" flipH="1">
            <a:off x="852535" y="10530131"/>
            <a:ext cx="338722" cy="490583"/>
          </a:xfrm>
          <a:prstGeom prst="rect">
            <a:avLst/>
          </a:prstGeom>
          <a:noFill/>
        </p:spPr>
        <p:txBody>
          <a:bodyPr wrap="none" rtlCol="0">
            <a:spAutoFit/>
          </a:bodyPr>
          <a:lstStyle/>
          <a:p>
            <a:r>
              <a:rPr lang="en-US" b="1" dirty="0">
                <a:solidFill>
                  <a:schemeClr val="bg1"/>
                </a:solidFill>
              </a:rPr>
              <a:t>X</a:t>
            </a:r>
          </a:p>
        </p:txBody>
      </p:sp>
      <p:grpSp>
        <p:nvGrpSpPr>
          <p:cNvPr id="73" name="Group 72">
            <a:extLst>
              <a:ext uri="{FF2B5EF4-FFF2-40B4-BE49-F238E27FC236}">
                <a16:creationId xmlns:a16="http://schemas.microsoft.com/office/drawing/2014/main" id="{208DD93B-AB97-244B-80F6-ACA2D61B006E}"/>
              </a:ext>
            </a:extLst>
          </p:cNvPr>
          <p:cNvGrpSpPr/>
          <p:nvPr/>
        </p:nvGrpSpPr>
        <p:grpSpPr>
          <a:xfrm flipH="1">
            <a:off x="364747" y="8431135"/>
            <a:ext cx="1637809" cy="779063"/>
            <a:chOff x="10887741" y="1816350"/>
            <a:chExt cx="1284993" cy="758021"/>
          </a:xfrm>
        </p:grpSpPr>
        <p:grpSp>
          <p:nvGrpSpPr>
            <p:cNvPr id="61" name="Group 60">
              <a:extLst>
                <a:ext uri="{FF2B5EF4-FFF2-40B4-BE49-F238E27FC236}">
                  <a16:creationId xmlns:a16="http://schemas.microsoft.com/office/drawing/2014/main" id="{C8CB950B-CCD1-E043-85D6-F66EF47E24B3}"/>
                </a:ext>
              </a:extLst>
            </p:cNvPr>
            <p:cNvGrpSpPr/>
            <p:nvPr/>
          </p:nvGrpSpPr>
          <p:grpSpPr>
            <a:xfrm>
              <a:off x="10887741" y="1831903"/>
              <a:ext cx="1284993" cy="742468"/>
              <a:chOff x="6692074" y="-1362354"/>
              <a:chExt cx="1284993" cy="742468"/>
            </a:xfrm>
          </p:grpSpPr>
          <p:sp>
            <p:nvSpPr>
              <p:cNvPr id="50" name="Oval 49">
                <a:extLst>
                  <a:ext uri="{FF2B5EF4-FFF2-40B4-BE49-F238E27FC236}">
                    <a16:creationId xmlns:a16="http://schemas.microsoft.com/office/drawing/2014/main" id="{5C26DDD2-B61D-614F-8790-E0158408B316}"/>
                  </a:ext>
                </a:extLst>
              </p:cNvPr>
              <p:cNvSpPr/>
              <p:nvPr/>
            </p:nvSpPr>
            <p:spPr>
              <a:xfrm>
                <a:off x="6833287" y="-1256512"/>
                <a:ext cx="1013254" cy="5221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51" name="Triangle 50">
                <a:extLst>
                  <a:ext uri="{FF2B5EF4-FFF2-40B4-BE49-F238E27FC236}">
                    <a16:creationId xmlns:a16="http://schemas.microsoft.com/office/drawing/2014/main" id="{27109FFE-CD29-8241-8054-67EC594F47D7}"/>
                  </a:ext>
                </a:extLst>
              </p:cNvPr>
              <p:cNvSpPr/>
              <p:nvPr/>
            </p:nvSpPr>
            <p:spPr>
              <a:xfrm rot="5400000">
                <a:off x="6628731" y="-117955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70" name="Triangle 69">
                <a:extLst>
                  <a:ext uri="{FF2B5EF4-FFF2-40B4-BE49-F238E27FC236}">
                    <a16:creationId xmlns:a16="http://schemas.microsoft.com/office/drawing/2014/main" id="{641ACC72-05B9-584D-BD80-A30CD2CCD988}"/>
                  </a:ext>
                </a:extLst>
              </p:cNvPr>
              <p:cNvSpPr/>
              <p:nvPr/>
            </p:nvSpPr>
            <p:spPr>
              <a:xfrm rot="5086734">
                <a:off x="7078863" y="-107864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71" name="Oval 70">
                <a:extLst>
                  <a:ext uri="{FF2B5EF4-FFF2-40B4-BE49-F238E27FC236}">
                    <a16:creationId xmlns:a16="http://schemas.microsoft.com/office/drawing/2014/main" id="{644E3E7A-4A93-7B4A-8477-69082D03018E}"/>
                  </a:ext>
                </a:extLst>
              </p:cNvPr>
              <p:cNvSpPr/>
              <p:nvPr/>
            </p:nvSpPr>
            <p:spPr>
              <a:xfrm>
                <a:off x="7617330" y="-1142701"/>
                <a:ext cx="91440" cy="914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54" name="Arc 53">
                <a:extLst>
                  <a:ext uri="{FF2B5EF4-FFF2-40B4-BE49-F238E27FC236}">
                    <a16:creationId xmlns:a16="http://schemas.microsoft.com/office/drawing/2014/main" id="{8853B57F-A655-5B49-8083-0D9152068B7F}"/>
                  </a:ext>
                </a:extLst>
              </p:cNvPr>
              <p:cNvSpPr/>
              <p:nvPr/>
            </p:nvSpPr>
            <p:spPr>
              <a:xfrm rot="9153461">
                <a:off x="7455642" y="-1362354"/>
                <a:ext cx="521425" cy="494003"/>
              </a:xfrm>
              <a:prstGeom prst="arc">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92" name="Triangle 91">
              <a:extLst>
                <a:ext uri="{FF2B5EF4-FFF2-40B4-BE49-F238E27FC236}">
                  <a16:creationId xmlns:a16="http://schemas.microsoft.com/office/drawing/2014/main" id="{0AD39C9F-D6BD-A744-8AFD-BF7E9A8DCF72}"/>
                </a:ext>
              </a:extLst>
            </p:cNvPr>
            <p:cNvSpPr/>
            <p:nvPr/>
          </p:nvSpPr>
          <p:spPr>
            <a:xfrm rot="5086734">
              <a:off x="11239372" y="1879693"/>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19" name="TextBox 118">
            <a:extLst>
              <a:ext uri="{FF2B5EF4-FFF2-40B4-BE49-F238E27FC236}">
                <a16:creationId xmlns:a16="http://schemas.microsoft.com/office/drawing/2014/main" id="{F1ABDD44-09A3-8445-A5C0-8B0C575CC0F6}"/>
              </a:ext>
            </a:extLst>
          </p:cNvPr>
          <p:cNvSpPr txBox="1"/>
          <p:nvPr/>
        </p:nvSpPr>
        <p:spPr>
          <a:xfrm rot="5400000" flipH="1">
            <a:off x="578838" y="10744466"/>
            <a:ext cx="338722" cy="490583"/>
          </a:xfrm>
          <a:prstGeom prst="rect">
            <a:avLst/>
          </a:prstGeom>
          <a:noFill/>
        </p:spPr>
        <p:txBody>
          <a:bodyPr wrap="none" rtlCol="0">
            <a:spAutoFit/>
          </a:bodyPr>
          <a:lstStyle/>
          <a:p>
            <a:r>
              <a:rPr lang="en-US" b="1" dirty="0">
                <a:solidFill>
                  <a:schemeClr val="bg1"/>
                </a:solidFill>
              </a:rPr>
              <a:t>X</a:t>
            </a:r>
          </a:p>
        </p:txBody>
      </p:sp>
      <p:grpSp>
        <p:nvGrpSpPr>
          <p:cNvPr id="137" name="Group 136">
            <a:extLst>
              <a:ext uri="{FF2B5EF4-FFF2-40B4-BE49-F238E27FC236}">
                <a16:creationId xmlns:a16="http://schemas.microsoft.com/office/drawing/2014/main" id="{A5A228AA-7786-AC42-8DBF-2903D303B181}"/>
              </a:ext>
            </a:extLst>
          </p:cNvPr>
          <p:cNvGrpSpPr/>
          <p:nvPr/>
        </p:nvGrpSpPr>
        <p:grpSpPr>
          <a:xfrm flipH="1">
            <a:off x="286968" y="10659142"/>
            <a:ext cx="1736788" cy="908527"/>
            <a:chOff x="11974476" y="2984420"/>
            <a:chExt cx="967076" cy="645994"/>
          </a:xfrm>
        </p:grpSpPr>
        <p:grpSp>
          <p:nvGrpSpPr>
            <p:cNvPr id="138" name="Group 137">
              <a:extLst>
                <a:ext uri="{FF2B5EF4-FFF2-40B4-BE49-F238E27FC236}">
                  <a16:creationId xmlns:a16="http://schemas.microsoft.com/office/drawing/2014/main" id="{6F906761-8FFD-434D-AD73-9C0F12145418}"/>
                </a:ext>
              </a:extLst>
            </p:cNvPr>
            <p:cNvGrpSpPr/>
            <p:nvPr/>
          </p:nvGrpSpPr>
          <p:grpSpPr>
            <a:xfrm>
              <a:off x="11974476" y="2984420"/>
              <a:ext cx="967076" cy="645994"/>
              <a:chOff x="10887741" y="1816350"/>
              <a:chExt cx="1362649" cy="883985"/>
            </a:xfrm>
          </p:grpSpPr>
          <p:grpSp>
            <p:nvGrpSpPr>
              <p:cNvPr id="140" name="Group 139">
                <a:extLst>
                  <a:ext uri="{FF2B5EF4-FFF2-40B4-BE49-F238E27FC236}">
                    <a16:creationId xmlns:a16="http://schemas.microsoft.com/office/drawing/2014/main" id="{78C08B2F-BFF5-D348-A7BE-1A843C42C40F}"/>
                  </a:ext>
                </a:extLst>
              </p:cNvPr>
              <p:cNvGrpSpPr/>
              <p:nvPr/>
            </p:nvGrpSpPr>
            <p:grpSpPr>
              <a:xfrm>
                <a:off x="10887741" y="1937745"/>
                <a:ext cx="1362649" cy="762590"/>
                <a:chOff x="6692074" y="-1256512"/>
                <a:chExt cx="1362649" cy="762590"/>
              </a:xfrm>
            </p:grpSpPr>
            <p:sp>
              <p:nvSpPr>
                <p:cNvPr id="142" name="Oval 141">
                  <a:extLst>
                    <a:ext uri="{FF2B5EF4-FFF2-40B4-BE49-F238E27FC236}">
                      <a16:creationId xmlns:a16="http://schemas.microsoft.com/office/drawing/2014/main" id="{0D529F8E-1905-AE48-8171-6DDA56C6856B}"/>
                    </a:ext>
                  </a:extLst>
                </p:cNvPr>
                <p:cNvSpPr/>
                <p:nvPr/>
              </p:nvSpPr>
              <p:spPr>
                <a:xfrm>
                  <a:off x="6833287" y="-1256512"/>
                  <a:ext cx="1013254" cy="5221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3" name="Triangle 142">
                  <a:extLst>
                    <a:ext uri="{FF2B5EF4-FFF2-40B4-BE49-F238E27FC236}">
                      <a16:creationId xmlns:a16="http://schemas.microsoft.com/office/drawing/2014/main" id="{47CE7D59-241D-0A45-9119-39EE512E75C8}"/>
                    </a:ext>
                  </a:extLst>
                </p:cNvPr>
                <p:cNvSpPr/>
                <p:nvPr/>
              </p:nvSpPr>
              <p:spPr>
                <a:xfrm rot="5400000">
                  <a:off x="6628731" y="-117955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4" name="Triangle 143">
                  <a:extLst>
                    <a:ext uri="{FF2B5EF4-FFF2-40B4-BE49-F238E27FC236}">
                      <a16:creationId xmlns:a16="http://schemas.microsoft.com/office/drawing/2014/main" id="{E143FC69-D1C8-2A4C-8353-C37A0C4B699B}"/>
                    </a:ext>
                  </a:extLst>
                </p:cNvPr>
                <p:cNvSpPr/>
                <p:nvPr/>
              </p:nvSpPr>
              <p:spPr>
                <a:xfrm rot="5086734">
                  <a:off x="7078863" y="-107864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5" name="Arc 144">
                  <a:extLst>
                    <a:ext uri="{FF2B5EF4-FFF2-40B4-BE49-F238E27FC236}">
                      <a16:creationId xmlns:a16="http://schemas.microsoft.com/office/drawing/2014/main" id="{75A2AD31-087C-5740-9D40-EA95CFAC89F8}"/>
                    </a:ext>
                  </a:extLst>
                </p:cNvPr>
                <p:cNvSpPr/>
                <p:nvPr/>
              </p:nvSpPr>
              <p:spPr>
                <a:xfrm rot="17491405">
                  <a:off x="7547193" y="-1001452"/>
                  <a:ext cx="506391" cy="508669"/>
                </a:xfrm>
                <a:prstGeom prst="arc">
                  <a:avLst>
                    <a:gd name="adj1" fmla="val 16423712"/>
                    <a:gd name="adj2" fmla="val 0"/>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41" name="Triangle 140">
                <a:extLst>
                  <a:ext uri="{FF2B5EF4-FFF2-40B4-BE49-F238E27FC236}">
                    <a16:creationId xmlns:a16="http://schemas.microsoft.com/office/drawing/2014/main" id="{8936F3D8-3ABC-BB43-8123-147FFC59F14F}"/>
                  </a:ext>
                </a:extLst>
              </p:cNvPr>
              <p:cNvSpPr/>
              <p:nvPr/>
            </p:nvSpPr>
            <p:spPr>
              <a:xfrm rot="5086734">
                <a:off x="11239372" y="1879693"/>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39" name="TextBox 138">
              <a:extLst>
                <a:ext uri="{FF2B5EF4-FFF2-40B4-BE49-F238E27FC236}">
                  <a16:creationId xmlns:a16="http://schemas.microsoft.com/office/drawing/2014/main" id="{0509756C-8B29-734C-AFC7-DCC4E9660C6A}"/>
                </a:ext>
              </a:extLst>
            </p:cNvPr>
            <p:cNvSpPr txBox="1"/>
            <p:nvPr/>
          </p:nvSpPr>
          <p:spPr>
            <a:xfrm rot="16200000">
              <a:off x="12502573" y="3063932"/>
              <a:ext cx="230921" cy="250402"/>
            </a:xfrm>
            <a:prstGeom prst="rect">
              <a:avLst/>
            </a:prstGeom>
            <a:noFill/>
          </p:spPr>
          <p:txBody>
            <a:bodyPr wrap="none" rtlCol="0">
              <a:spAutoFit/>
            </a:bodyPr>
            <a:lstStyle/>
            <a:p>
              <a:r>
                <a:rPr lang="en-US" sz="1600" b="1" dirty="0">
                  <a:solidFill>
                    <a:schemeClr val="bg1"/>
                  </a:solidFill>
                </a:rPr>
                <a:t>X</a:t>
              </a:r>
            </a:p>
          </p:txBody>
        </p:sp>
      </p:grpSp>
      <p:sp>
        <p:nvSpPr>
          <p:cNvPr id="85" name="TextBox 84">
            <a:extLst>
              <a:ext uri="{FF2B5EF4-FFF2-40B4-BE49-F238E27FC236}">
                <a16:creationId xmlns:a16="http://schemas.microsoft.com/office/drawing/2014/main" id="{F9211FEA-90A3-5F4E-9D12-282FAA164838}"/>
              </a:ext>
            </a:extLst>
          </p:cNvPr>
          <p:cNvSpPr txBox="1"/>
          <p:nvPr/>
        </p:nvSpPr>
        <p:spPr>
          <a:xfrm>
            <a:off x="263304" y="12765476"/>
            <a:ext cx="11990091" cy="1323439"/>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Molecular surveys are done on marine animals exposed to different environmental change scenarios. Data can be integrated within species and across species to identify molecular signatures related to environmental change tolerance (i.e. neutral or positive outcome) or intolerance (i.e. negative outcome). Adapted from </a:t>
            </a:r>
            <a:r>
              <a:rPr lang="en-US" sz="2000" dirty="0" err="1">
                <a:latin typeface="Arial" panose="020B0604020202020204" pitchFamily="34" charset="0"/>
                <a:cs typeface="Arial" panose="020B0604020202020204" pitchFamily="34" charset="0"/>
              </a:rPr>
              <a:t>Vilne</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Schunkert</a:t>
            </a:r>
            <a:r>
              <a:rPr lang="en-US" sz="2000" dirty="0">
                <a:latin typeface="Arial" panose="020B0604020202020204" pitchFamily="34" charset="0"/>
                <a:cs typeface="Arial" panose="020B0604020202020204" pitchFamily="34" charset="0"/>
              </a:rPr>
              <a:t> (2018) </a:t>
            </a:r>
            <a:r>
              <a:rPr lang="en-US" sz="2000" i="1" dirty="0">
                <a:latin typeface="Arial" panose="020B0604020202020204" pitchFamily="34" charset="0"/>
                <a:cs typeface="Arial" panose="020B0604020202020204" pitchFamily="34" charset="0"/>
              </a:rPr>
              <a:t>Front. Cardiovasc. </a:t>
            </a:r>
            <a:r>
              <a:rPr lang="en-US" sz="2000" dirty="0">
                <a:latin typeface="Arial" panose="020B0604020202020204" pitchFamily="34" charset="0"/>
                <a:cs typeface="Arial" panose="020B0604020202020204" pitchFamily="34" charset="0"/>
              </a:rPr>
              <a:t>https://</a:t>
            </a:r>
            <a:r>
              <a:rPr lang="en-US" sz="2000" dirty="0" err="1">
                <a:latin typeface="Arial" panose="020B0604020202020204" pitchFamily="34" charset="0"/>
                <a:cs typeface="Arial" panose="020B0604020202020204" pitchFamily="34" charset="0"/>
              </a:rPr>
              <a:t>doi.org</a:t>
            </a:r>
            <a:r>
              <a:rPr lang="en-US" sz="2000" dirty="0">
                <a:latin typeface="Arial" panose="020B0604020202020204" pitchFamily="34" charset="0"/>
                <a:cs typeface="Arial" panose="020B0604020202020204" pitchFamily="34" charset="0"/>
              </a:rPr>
              <a:t>/10.3389/fcvm.2018.00089. </a:t>
            </a:r>
          </a:p>
        </p:txBody>
      </p:sp>
      <p:sp>
        <p:nvSpPr>
          <p:cNvPr id="93" name="Right Arrow 92">
            <a:extLst>
              <a:ext uri="{FF2B5EF4-FFF2-40B4-BE49-F238E27FC236}">
                <a16:creationId xmlns:a16="http://schemas.microsoft.com/office/drawing/2014/main" id="{5C2B37E4-1E7A-094B-9188-CB8C16639934}"/>
              </a:ext>
            </a:extLst>
          </p:cNvPr>
          <p:cNvSpPr/>
          <p:nvPr/>
        </p:nvSpPr>
        <p:spPr>
          <a:xfrm>
            <a:off x="5526036" y="4260771"/>
            <a:ext cx="1080046" cy="860204"/>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ight Arrow 160">
            <a:extLst>
              <a:ext uri="{FF2B5EF4-FFF2-40B4-BE49-F238E27FC236}">
                <a16:creationId xmlns:a16="http://schemas.microsoft.com/office/drawing/2014/main" id="{BFFBCF52-A6C7-9042-B8FC-E3DA4773E8CF}"/>
              </a:ext>
            </a:extLst>
          </p:cNvPr>
          <p:cNvSpPr/>
          <p:nvPr/>
        </p:nvSpPr>
        <p:spPr>
          <a:xfrm rot="5400000">
            <a:off x="8763316" y="5895378"/>
            <a:ext cx="1045685" cy="966671"/>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ight Arrow 161">
            <a:extLst>
              <a:ext uri="{FF2B5EF4-FFF2-40B4-BE49-F238E27FC236}">
                <a16:creationId xmlns:a16="http://schemas.microsoft.com/office/drawing/2014/main" id="{79920892-AE7B-8A41-A9CA-7E26CB18AFA1}"/>
              </a:ext>
            </a:extLst>
          </p:cNvPr>
          <p:cNvSpPr/>
          <p:nvPr/>
        </p:nvSpPr>
        <p:spPr>
          <a:xfrm rot="10800000">
            <a:off x="5462312" y="8865550"/>
            <a:ext cx="1061873" cy="832844"/>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TextBox 163">
            <a:extLst>
              <a:ext uri="{FF2B5EF4-FFF2-40B4-BE49-F238E27FC236}">
                <a16:creationId xmlns:a16="http://schemas.microsoft.com/office/drawing/2014/main" id="{D41901C9-0D71-904F-96CF-A3305139553C}"/>
              </a:ext>
            </a:extLst>
          </p:cNvPr>
          <p:cNvSpPr txBox="1"/>
          <p:nvPr/>
        </p:nvSpPr>
        <p:spPr>
          <a:xfrm>
            <a:off x="779387" y="6781010"/>
            <a:ext cx="3889065" cy="646331"/>
          </a:xfrm>
          <a:prstGeom prst="rect">
            <a:avLst/>
          </a:prstGeom>
          <a:noFill/>
        </p:spPr>
        <p:txBody>
          <a:bodyPr wrap="square" rtlCol="0">
            <a:spAutoFit/>
          </a:bodyPr>
          <a:lstStyle/>
          <a:p>
            <a:pPr algn="ctr"/>
            <a:r>
              <a:rPr lang="en-US" sz="3600" b="1" dirty="0"/>
              <a:t>Signatures</a:t>
            </a:r>
          </a:p>
        </p:txBody>
      </p:sp>
      <p:sp>
        <p:nvSpPr>
          <p:cNvPr id="165" name="TextBox 164">
            <a:extLst>
              <a:ext uri="{FF2B5EF4-FFF2-40B4-BE49-F238E27FC236}">
                <a16:creationId xmlns:a16="http://schemas.microsoft.com/office/drawing/2014/main" id="{09454AAC-4608-C44B-8E40-5A23035BBF00}"/>
              </a:ext>
            </a:extLst>
          </p:cNvPr>
          <p:cNvSpPr txBox="1"/>
          <p:nvPr/>
        </p:nvSpPr>
        <p:spPr>
          <a:xfrm>
            <a:off x="-299706" y="295858"/>
            <a:ext cx="6174239" cy="663221"/>
          </a:xfrm>
          <a:prstGeom prst="rect">
            <a:avLst/>
          </a:prstGeom>
          <a:noFill/>
        </p:spPr>
        <p:txBody>
          <a:bodyPr wrap="square" rtlCol="0">
            <a:spAutoFit/>
          </a:bodyPr>
          <a:lstStyle/>
          <a:p>
            <a:pPr algn="ctr"/>
            <a:r>
              <a:rPr lang="en-US" sz="3600" b="1" dirty="0"/>
              <a:t>Environmental change</a:t>
            </a:r>
          </a:p>
        </p:txBody>
      </p:sp>
      <p:grpSp>
        <p:nvGrpSpPr>
          <p:cNvPr id="86" name="Group 85">
            <a:extLst>
              <a:ext uri="{FF2B5EF4-FFF2-40B4-BE49-F238E27FC236}">
                <a16:creationId xmlns:a16="http://schemas.microsoft.com/office/drawing/2014/main" id="{BD79C57F-DEF9-8B44-85BB-FEBE295C7DF0}"/>
              </a:ext>
            </a:extLst>
          </p:cNvPr>
          <p:cNvGrpSpPr/>
          <p:nvPr/>
        </p:nvGrpSpPr>
        <p:grpSpPr>
          <a:xfrm>
            <a:off x="417567" y="1097996"/>
            <a:ext cx="4824890" cy="4644762"/>
            <a:chOff x="428701" y="1350469"/>
            <a:chExt cx="2760095" cy="2899459"/>
          </a:xfrm>
        </p:grpSpPr>
        <p:pic>
          <p:nvPicPr>
            <p:cNvPr id="1030" name="Picture 6" descr="File:Factory-fontawesomish.svg - Wikimedia Commons">
              <a:extLst>
                <a:ext uri="{FF2B5EF4-FFF2-40B4-BE49-F238E27FC236}">
                  <a16:creationId xmlns:a16="http://schemas.microsoft.com/office/drawing/2014/main" id="{61C4D2D2-8A6E-9C47-A173-9519873476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1944" y="2127688"/>
              <a:ext cx="542892" cy="671895"/>
            </a:xfrm>
            <a:prstGeom prst="rect">
              <a:avLst/>
            </a:prstGeom>
            <a:noFill/>
            <a:extLst>
              <a:ext uri="{909E8E84-426E-40DD-AFC4-6F175D3DCCD1}">
                <a14:hiddenFill xmlns:a14="http://schemas.microsoft.com/office/drawing/2010/main">
                  <a:solidFill>
                    <a:srgbClr val="FFFFFF"/>
                  </a:solidFill>
                </a14:hiddenFill>
              </a:ext>
            </a:extLst>
          </p:spPr>
        </p:pic>
        <p:sp>
          <p:nvSpPr>
            <p:cNvPr id="9" name="Sun 8">
              <a:extLst>
                <a:ext uri="{FF2B5EF4-FFF2-40B4-BE49-F238E27FC236}">
                  <a16:creationId xmlns:a16="http://schemas.microsoft.com/office/drawing/2014/main" id="{6F281F03-1B1B-F44D-9D32-F6134B5DDFED}"/>
                </a:ext>
              </a:extLst>
            </p:cNvPr>
            <p:cNvSpPr/>
            <p:nvPr/>
          </p:nvSpPr>
          <p:spPr>
            <a:xfrm>
              <a:off x="705977" y="1350469"/>
              <a:ext cx="779266" cy="838352"/>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8" name="Group 17">
              <a:extLst>
                <a:ext uri="{FF2B5EF4-FFF2-40B4-BE49-F238E27FC236}">
                  <a16:creationId xmlns:a16="http://schemas.microsoft.com/office/drawing/2014/main" id="{E5C98F5D-9AAD-4746-8203-3F789CD5CA9D}"/>
                </a:ext>
              </a:extLst>
            </p:cNvPr>
            <p:cNvGrpSpPr/>
            <p:nvPr/>
          </p:nvGrpSpPr>
          <p:grpSpPr>
            <a:xfrm>
              <a:off x="428701" y="2914197"/>
              <a:ext cx="2760095" cy="1335731"/>
              <a:chOff x="884064" y="4720741"/>
              <a:chExt cx="2932720" cy="864482"/>
            </a:xfrm>
          </p:grpSpPr>
          <p:sp>
            <p:nvSpPr>
              <p:cNvPr id="17" name="Document 16">
                <a:extLst>
                  <a:ext uri="{FF2B5EF4-FFF2-40B4-BE49-F238E27FC236}">
                    <a16:creationId xmlns:a16="http://schemas.microsoft.com/office/drawing/2014/main" id="{27864C55-4E62-4045-980D-65D2E6B9D249}"/>
                  </a:ext>
                </a:extLst>
              </p:cNvPr>
              <p:cNvSpPr/>
              <p:nvPr/>
            </p:nvSpPr>
            <p:spPr>
              <a:xfrm rot="10800000">
                <a:off x="884064" y="4735625"/>
                <a:ext cx="778773" cy="849598"/>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Document 18">
                <a:extLst>
                  <a:ext uri="{FF2B5EF4-FFF2-40B4-BE49-F238E27FC236}">
                    <a16:creationId xmlns:a16="http://schemas.microsoft.com/office/drawing/2014/main" id="{D8EA2550-8072-4D4B-8F8B-3EAC01C22C60}"/>
                  </a:ext>
                </a:extLst>
              </p:cNvPr>
              <p:cNvSpPr/>
              <p:nvPr/>
            </p:nvSpPr>
            <p:spPr>
              <a:xfrm rot="10800000" flipH="1">
                <a:off x="1359507" y="4733277"/>
                <a:ext cx="596046" cy="845367"/>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Document 19">
                <a:extLst>
                  <a:ext uri="{FF2B5EF4-FFF2-40B4-BE49-F238E27FC236}">
                    <a16:creationId xmlns:a16="http://schemas.microsoft.com/office/drawing/2014/main" id="{14B1472F-C550-CD45-A339-366D777EFD2E}"/>
                  </a:ext>
                </a:extLst>
              </p:cNvPr>
              <p:cNvSpPr/>
              <p:nvPr/>
            </p:nvSpPr>
            <p:spPr>
              <a:xfrm rot="10800000">
                <a:off x="1826230" y="4724209"/>
                <a:ext cx="685800"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Document 20">
                <a:extLst>
                  <a:ext uri="{FF2B5EF4-FFF2-40B4-BE49-F238E27FC236}">
                    <a16:creationId xmlns:a16="http://schemas.microsoft.com/office/drawing/2014/main" id="{54D8BCC5-0C31-EA45-9E2C-23EAE0CF9B58}"/>
                  </a:ext>
                </a:extLst>
              </p:cNvPr>
              <p:cNvSpPr/>
              <p:nvPr/>
            </p:nvSpPr>
            <p:spPr>
              <a:xfrm rot="10800000" flipH="1">
                <a:off x="2208701" y="4721861"/>
                <a:ext cx="596046"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Document 21">
                <a:extLst>
                  <a:ext uri="{FF2B5EF4-FFF2-40B4-BE49-F238E27FC236}">
                    <a16:creationId xmlns:a16="http://schemas.microsoft.com/office/drawing/2014/main" id="{E9D81D1C-822E-7443-AE3C-F1F688DB5C67}"/>
                  </a:ext>
                </a:extLst>
              </p:cNvPr>
              <p:cNvSpPr/>
              <p:nvPr/>
            </p:nvSpPr>
            <p:spPr>
              <a:xfrm rot="10800000">
                <a:off x="2714992" y="4721861"/>
                <a:ext cx="685800"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Document 22">
                <a:extLst>
                  <a:ext uri="{FF2B5EF4-FFF2-40B4-BE49-F238E27FC236}">
                    <a16:creationId xmlns:a16="http://schemas.microsoft.com/office/drawing/2014/main" id="{7E01BF3A-6581-224B-BB2B-48C4B46AC8D2}"/>
                  </a:ext>
                </a:extLst>
              </p:cNvPr>
              <p:cNvSpPr/>
              <p:nvPr/>
            </p:nvSpPr>
            <p:spPr>
              <a:xfrm rot="10800000" flipH="1">
                <a:off x="3115332" y="4720741"/>
                <a:ext cx="701452"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28" name="Picture 4" descr="Heat Symbol Clip Art at Clker.com - vector clip art online ...">
              <a:extLst>
                <a:ext uri="{FF2B5EF4-FFF2-40B4-BE49-F238E27FC236}">
                  <a16:creationId xmlns:a16="http://schemas.microsoft.com/office/drawing/2014/main" id="{4CF2E97E-FAD2-EE4E-9ED6-0403A7A7DE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894506" y="2266519"/>
              <a:ext cx="347184" cy="508864"/>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24">
              <a:extLst>
                <a:ext uri="{FF2B5EF4-FFF2-40B4-BE49-F238E27FC236}">
                  <a16:creationId xmlns:a16="http://schemas.microsoft.com/office/drawing/2014/main" id="{10FFAC5D-D336-5149-8284-03CB3BC8818C}"/>
                </a:ext>
              </a:extLst>
            </p:cNvPr>
            <p:cNvGrpSpPr/>
            <p:nvPr/>
          </p:nvGrpSpPr>
          <p:grpSpPr>
            <a:xfrm rot="685158" flipH="1">
              <a:off x="1551195" y="1588128"/>
              <a:ext cx="795337" cy="1013919"/>
              <a:chOff x="1810963" y="4691699"/>
              <a:chExt cx="331421" cy="470914"/>
            </a:xfrm>
          </p:grpSpPr>
          <p:sp>
            <p:nvSpPr>
              <p:cNvPr id="24" name="TextBox 23">
                <a:extLst>
                  <a:ext uri="{FF2B5EF4-FFF2-40B4-BE49-F238E27FC236}">
                    <a16:creationId xmlns:a16="http://schemas.microsoft.com/office/drawing/2014/main" id="{FEA6FE9E-1450-6640-A3CF-C543D687FBB6}"/>
                  </a:ext>
                </a:extLst>
              </p:cNvPr>
              <p:cNvSpPr txBox="1"/>
              <p:nvPr/>
            </p:nvSpPr>
            <p:spPr>
              <a:xfrm rot="4084908">
                <a:off x="1893294" y="4927968"/>
                <a:ext cx="300547" cy="168744"/>
              </a:xfrm>
              <a:prstGeom prst="rect">
                <a:avLst/>
              </a:prstGeom>
              <a:noFill/>
            </p:spPr>
            <p:txBody>
              <a:bodyPr wrap="square" rtlCol="0">
                <a:spAutoFit/>
              </a:bodyPr>
              <a:lstStyle/>
              <a:p>
                <a:r>
                  <a:rPr lang="en-US" sz="2000" b="1" dirty="0">
                    <a:solidFill>
                      <a:schemeClr val="accent1">
                        <a:lumMod val="60000"/>
                        <a:lumOff val="40000"/>
                      </a:schemeClr>
                    </a:solidFill>
                  </a:rPr>
                  <a:t>- - - - </a:t>
                </a:r>
              </a:p>
              <a:p>
                <a:r>
                  <a:rPr lang="en-US" sz="2000" b="1" dirty="0">
                    <a:solidFill>
                      <a:schemeClr val="accent1">
                        <a:lumMod val="60000"/>
                        <a:lumOff val="40000"/>
                      </a:schemeClr>
                    </a:solidFill>
                  </a:rPr>
                  <a:t> - - - - </a:t>
                </a:r>
              </a:p>
            </p:txBody>
          </p:sp>
          <p:sp>
            <p:nvSpPr>
              <p:cNvPr id="27" name="Cloud 26">
                <a:extLst>
                  <a:ext uri="{FF2B5EF4-FFF2-40B4-BE49-F238E27FC236}">
                    <a16:creationId xmlns:a16="http://schemas.microsoft.com/office/drawing/2014/main" id="{B7768E14-CBEB-774A-BB16-4BCAF2CAA5E7}"/>
                  </a:ext>
                </a:extLst>
              </p:cNvPr>
              <p:cNvSpPr/>
              <p:nvPr/>
            </p:nvSpPr>
            <p:spPr>
              <a:xfrm rot="847553">
                <a:off x="1810963" y="4691699"/>
                <a:ext cx="331421" cy="291301"/>
              </a:xfrm>
              <a:prstGeom prst="cloud">
                <a:avLst/>
              </a:prstGeom>
              <a:solidFill>
                <a:schemeClr val="accent5">
                  <a:lumMod val="20000"/>
                  <a:lumOff val="8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32" name="Picture 8" descr="Public Domain Clip Art Image | Trout silhouette | ID ...">
              <a:extLst>
                <a:ext uri="{FF2B5EF4-FFF2-40B4-BE49-F238E27FC236}">
                  <a16:creationId xmlns:a16="http://schemas.microsoft.com/office/drawing/2014/main" id="{B88EF615-922E-0242-A939-7288F5CD5E38}"/>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4918" b="95902" l="4369" r="98544">
                          <a14:foregroundMark x1="76272" y1="89364" x2="83981" y2="88934"/>
                          <a14:foregroundMark x1="39806" y1="91393" x2="60094" y2="90264"/>
                          <a14:foregroundMark x1="83981" y1="88934" x2="73301" y2="84426"/>
                          <a14:foregroundMark x1="77903" y1="91527" x2="85922" y2="90574"/>
                          <a14:foregroundMark x1="51456" y1="94672" x2="56225" y2="94105"/>
                          <a14:foregroundMark x1="62420" y1="95944" x2="62273" y2="95932"/>
                          <a14:foregroundMark x1="68603" y1="96441" x2="67267" y2="96333"/>
                          <a14:foregroundMark x1="77184" y1="97131" x2="73521" y2="96837"/>
                          <a14:foregroundMark x1="92718" y1="85246" x2="98544" y2="79508"/>
                          <a14:foregroundMark x1="8252" y1="70492" x2="4854" y2="56967"/>
                          <a14:foregroundMark x1="66019" y1="4918" x2="51456" y2="5738"/>
                          <a14:backgroundMark x1="75243" y1="90574" x2="64563" y2="91393"/>
                          <a14:backgroundMark x1="75243" y1="90574" x2="75243" y2="90574"/>
                          <a14:backgroundMark x1="63107" y1="91803" x2="63592" y2="90984"/>
                          <a14:backgroundMark x1="60194" y1="90164" x2="66019" y2="92213"/>
                          <a14:backgroundMark x1="65049" y1="93443" x2="68447" y2="93852"/>
                          <a14:backgroundMark x1="65534" y1="93033" x2="67476" y2="93852"/>
                          <a14:backgroundMark x1="66019" y1="93852" x2="64563" y2="92623"/>
                          <a14:backgroundMark x1="76214" y1="90574" x2="73301" y2="90164"/>
                          <a14:backgroundMark x1="77184" y1="90574" x2="75243" y2="90574"/>
                          <a14:backgroundMark x1="77184" y1="90574" x2="74757" y2="90574"/>
                        </a14:backgroundRemoval>
                      </a14:imgEffect>
                    </a14:imgLayer>
                  </a14:imgProps>
                </a:ext>
                <a:ext uri="{28A0092B-C50C-407E-A947-70E740481C1C}">
                  <a14:useLocalDpi xmlns:a14="http://schemas.microsoft.com/office/drawing/2010/main" val="0"/>
                </a:ext>
              </a:extLst>
            </a:blip>
            <a:srcRect/>
            <a:stretch>
              <a:fillRect/>
            </a:stretch>
          </p:blipFill>
          <p:spPr bwMode="auto">
            <a:xfrm rot="6184363" flipV="1">
              <a:off x="2179407" y="2957960"/>
              <a:ext cx="805174" cy="10680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a:extLst>
                <a:ext uri="{FF2B5EF4-FFF2-40B4-BE49-F238E27FC236}">
                  <a16:creationId xmlns:a16="http://schemas.microsoft.com/office/drawing/2014/main" id="{C626387B-CECD-CD4D-BAD8-EBA812A5E607}"/>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33530" b="49803" l="37288" r="40777">
                          <a14:foregroundMark x1="38016" y1="34827" x2="38774" y2="33923"/>
                          <a14:foregroundMark x1="38865" y1="33530" x2="38258" y2="33569"/>
                          <a14:foregroundMark x1="37925" y1="38561" x2="39078" y2="43082"/>
                          <a14:foregroundMark x1="39078" y1="43082" x2="39108" y2="49803"/>
                          <a14:foregroundMark x1="39563" y1="44143" x2="40049" y2="44575"/>
                          <a14:foregroundMark x1="39593" y1="44969" x2="39775" y2="47288"/>
                          <a14:foregroundMark x1="40352" y1="45951" x2="40231" y2="46305"/>
                          <a14:foregroundMark x1="37470" y1="43947" x2="37712" y2="47406"/>
                        </a14:backgroundRemoval>
                      </a14:imgEffect>
                    </a14:imgLayer>
                  </a14:imgProps>
                </a:ext>
              </a:extLst>
            </a:blip>
            <a:srcRect l="36841" t="32631" r="58690" b="49388"/>
            <a:stretch/>
          </p:blipFill>
          <p:spPr>
            <a:xfrm>
              <a:off x="600672" y="3225491"/>
              <a:ext cx="326828" cy="1014270"/>
            </a:xfrm>
            <a:prstGeom prst="rect">
              <a:avLst/>
            </a:prstGeom>
          </p:spPr>
        </p:pic>
        <p:pic>
          <p:nvPicPr>
            <p:cNvPr id="37" name="Picture 36">
              <a:extLst>
                <a:ext uri="{FF2B5EF4-FFF2-40B4-BE49-F238E27FC236}">
                  <a16:creationId xmlns:a16="http://schemas.microsoft.com/office/drawing/2014/main" id="{47C49B25-A7EB-0841-A5BD-2BF49292F216}"/>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54285" b="62893" l="55431" r="60801">
                          <a14:foregroundMark x1="59163" y1="56840" x2="57524" y2="57469"/>
                          <a14:foregroundMark x1="57524" y1="57469" x2="58677" y2="55778"/>
                          <a14:foregroundMark x1="58677" y1="55778" x2="58495" y2="54953"/>
                          <a14:foregroundMark x1="57888" y1="57586" x2="57828" y2="58137"/>
                          <a14:foregroundMark x1="58465" y1="57704" x2="58374" y2="57980"/>
                          <a14:foregroundMark x1="59345" y1="54874" x2="58708" y2="54796"/>
                          <a14:foregroundMark x1="57251" y1="54678" x2="56220" y2="54835"/>
                          <a14:foregroundMark x1="56796" y1="56171" x2="56796" y2="56368"/>
                          <a14:foregroundMark x1="57373" y1="56486" x2="57342" y2="57547"/>
                          <a14:foregroundMark x1="56766" y1="55228" x2="56341" y2="55031"/>
                          <a14:foregroundMark x1="56705" y1="54285" x2="56159" y2="54403"/>
                          <a14:foregroundMark x1="56584" y1="57272" x2="56705" y2="58530"/>
                          <a14:foregroundMark x1="56826" y1="57862" x2="57251" y2="58923"/>
                          <a14:foregroundMark x1="56978" y1="55700" x2="56523" y2="55582"/>
                        </a14:backgroundRemoval>
                      </a14:imgEffect>
                    </a14:imgLayer>
                  </a14:imgProps>
                </a:ext>
              </a:extLst>
            </a:blip>
            <a:srcRect l="54787" t="53692" r="40120" b="40533"/>
            <a:stretch/>
          </p:blipFill>
          <p:spPr>
            <a:xfrm>
              <a:off x="1441899" y="3703175"/>
              <a:ext cx="613516" cy="536598"/>
            </a:xfrm>
            <a:prstGeom prst="rect">
              <a:avLst/>
            </a:prstGeom>
          </p:spPr>
        </p:pic>
        <p:pic>
          <p:nvPicPr>
            <p:cNvPr id="38" name="Picture 37">
              <a:extLst>
                <a:ext uri="{FF2B5EF4-FFF2-40B4-BE49-F238E27FC236}">
                  <a16:creationId xmlns:a16="http://schemas.microsoft.com/office/drawing/2014/main" id="{ED7B0442-683D-8647-823F-0468222E6DEA}"/>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58530" b="63443" l="57767" r="59618">
                          <a14:foregroundMark x1="59436" y1="59041" x2="57979" y2="60142"/>
                          <a14:foregroundMark x1="57979" y1="60142" x2="59405" y2="59159"/>
                          <a14:foregroundMark x1="58010" y1="60259" x2="58920" y2="60181"/>
                          <a14:foregroundMark x1="58343" y1="61164" x2="59436" y2="59513"/>
                          <a14:foregroundMark x1="59436" y1="59513" x2="57858" y2="60299"/>
                          <a14:foregroundMark x1="57858" y1="60299" x2="58283" y2="61203"/>
                          <a14:foregroundMark x1="57888" y1="60810" x2="58192" y2="61321"/>
                          <a14:foregroundMark x1="59405" y1="58608" x2="58859" y2="58569"/>
                          <a14:foregroundMark x1="58343" y1="58726" x2="57858" y2="59827"/>
                          <a14:foregroundMark x1="57767" y1="61321" x2="57949" y2="62421"/>
                          <a14:foregroundMark x1="58556" y1="61399" x2="58070" y2="63443"/>
                          <a14:foregroundMark x1="58070" y1="63443" x2="57888" y2="62539"/>
                          <a14:foregroundMark x1="59587" y1="62343" x2="59618" y2="61714"/>
                        </a14:backgroundRemoval>
                      </a14:imgEffect>
                    </a14:imgLayer>
                  </a14:imgProps>
                </a:ext>
              </a:extLst>
            </a:blip>
            <a:srcRect l="57651" t="58432" r="40104" b="36016"/>
            <a:stretch/>
          </p:blipFill>
          <p:spPr>
            <a:xfrm rot="16200000">
              <a:off x="1297254" y="3695541"/>
              <a:ext cx="366450" cy="698937"/>
            </a:xfrm>
            <a:prstGeom prst="rect">
              <a:avLst/>
            </a:prstGeom>
          </p:spPr>
        </p:pic>
      </p:grpSp>
      <p:sp>
        <p:nvSpPr>
          <p:cNvPr id="171" name="Rounded Rectangle 170">
            <a:extLst>
              <a:ext uri="{FF2B5EF4-FFF2-40B4-BE49-F238E27FC236}">
                <a16:creationId xmlns:a16="http://schemas.microsoft.com/office/drawing/2014/main" id="{CEEC9AE7-FA61-D049-9529-2DCAAC23FB13}"/>
              </a:ext>
            </a:extLst>
          </p:cNvPr>
          <p:cNvSpPr/>
          <p:nvPr/>
        </p:nvSpPr>
        <p:spPr>
          <a:xfrm>
            <a:off x="6944826" y="977547"/>
            <a:ext cx="4824891" cy="4730460"/>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ounded Rectangle 171">
            <a:extLst>
              <a:ext uri="{FF2B5EF4-FFF2-40B4-BE49-F238E27FC236}">
                <a16:creationId xmlns:a16="http://schemas.microsoft.com/office/drawing/2014/main" id="{62B8230D-1A07-7947-8CE0-AC35BD49211A}"/>
              </a:ext>
            </a:extLst>
          </p:cNvPr>
          <p:cNvSpPr/>
          <p:nvPr/>
        </p:nvSpPr>
        <p:spPr>
          <a:xfrm>
            <a:off x="6944826" y="7427341"/>
            <a:ext cx="4824891" cy="4394154"/>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ounded Rectangle 172">
            <a:extLst>
              <a:ext uri="{FF2B5EF4-FFF2-40B4-BE49-F238E27FC236}">
                <a16:creationId xmlns:a16="http://schemas.microsoft.com/office/drawing/2014/main" id="{766753E8-32ED-3144-895B-26B66B8D2D82}"/>
              </a:ext>
            </a:extLst>
          </p:cNvPr>
          <p:cNvSpPr/>
          <p:nvPr/>
        </p:nvSpPr>
        <p:spPr>
          <a:xfrm>
            <a:off x="291174" y="7513921"/>
            <a:ext cx="4824891" cy="4296297"/>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9" name="Block Arc 1028">
            <a:extLst>
              <a:ext uri="{FF2B5EF4-FFF2-40B4-BE49-F238E27FC236}">
                <a16:creationId xmlns:a16="http://schemas.microsoft.com/office/drawing/2014/main" id="{24C47976-69C4-E74C-9D73-CC9B8F41F846}"/>
              </a:ext>
            </a:extLst>
          </p:cNvPr>
          <p:cNvSpPr/>
          <p:nvPr/>
        </p:nvSpPr>
        <p:spPr>
          <a:xfrm rot="8384158">
            <a:off x="4602303" y="5219523"/>
            <a:ext cx="819644" cy="626850"/>
          </a:xfrm>
          <a:prstGeom prst="blockArc">
            <a:avLst>
              <a:gd name="adj1" fmla="val 11410989"/>
              <a:gd name="adj2" fmla="val 20004883"/>
              <a:gd name="adj3" fmla="val 263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7" name="Block Arc 176">
            <a:extLst>
              <a:ext uri="{FF2B5EF4-FFF2-40B4-BE49-F238E27FC236}">
                <a16:creationId xmlns:a16="http://schemas.microsoft.com/office/drawing/2014/main" id="{E5595F0E-3BCA-AE46-BBD9-D5AFE53CD7CC}"/>
              </a:ext>
            </a:extLst>
          </p:cNvPr>
          <p:cNvSpPr/>
          <p:nvPr/>
        </p:nvSpPr>
        <p:spPr>
          <a:xfrm rot="13463967">
            <a:off x="209392" y="5203517"/>
            <a:ext cx="858745" cy="626850"/>
          </a:xfrm>
          <a:prstGeom prst="blockArc">
            <a:avLst>
              <a:gd name="adj1" fmla="val 11904839"/>
              <a:gd name="adj2" fmla="val 20004883"/>
              <a:gd name="adj3" fmla="val 263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8" name="Rounded Rectangle 177">
            <a:extLst>
              <a:ext uri="{FF2B5EF4-FFF2-40B4-BE49-F238E27FC236}">
                <a16:creationId xmlns:a16="http://schemas.microsoft.com/office/drawing/2014/main" id="{4FFE1BF6-B24B-6F40-93CE-DD314230D448}"/>
              </a:ext>
            </a:extLst>
          </p:cNvPr>
          <p:cNvSpPr/>
          <p:nvPr/>
        </p:nvSpPr>
        <p:spPr>
          <a:xfrm>
            <a:off x="408578" y="999010"/>
            <a:ext cx="4824891" cy="4732090"/>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Diagonal Stripe 1032">
            <a:extLst>
              <a:ext uri="{FF2B5EF4-FFF2-40B4-BE49-F238E27FC236}">
                <a16:creationId xmlns:a16="http://schemas.microsoft.com/office/drawing/2014/main" id="{D8FB1575-ECA6-EE48-91EA-9266DD689B66}"/>
              </a:ext>
            </a:extLst>
          </p:cNvPr>
          <p:cNvSpPr/>
          <p:nvPr/>
        </p:nvSpPr>
        <p:spPr>
          <a:xfrm rot="16562579">
            <a:off x="1679548" y="5486242"/>
            <a:ext cx="124566" cy="116602"/>
          </a:xfrm>
          <a:prstGeom prst="diagStrip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383779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193576AF-556B-7D43-9F8B-D42719E91B2B}"/>
              </a:ext>
            </a:extLst>
          </p:cNvPr>
          <p:cNvGrpSpPr/>
          <p:nvPr/>
        </p:nvGrpSpPr>
        <p:grpSpPr>
          <a:xfrm>
            <a:off x="6105406" y="660791"/>
            <a:ext cx="5473034" cy="5104409"/>
            <a:chOff x="5139630" y="1527039"/>
            <a:chExt cx="3309344" cy="3176278"/>
          </a:xfrm>
        </p:grpSpPr>
        <p:pic>
          <p:nvPicPr>
            <p:cNvPr id="1036" name="Picture 12" descr="https://www.frontiersin.org/files/Articles/378098/fcvm-05-00089-HTML/image_m/fcvm-05-00089-g001.jpg">
              <a:extLst>
                <a:ext uri="{FF2B5EF4-FFF2-40B4-BE49-F238E27FC236}">
                  <a16:creationId xmlns:a16="http://schemas.microsoft.com/office/drawing/2014/main" id="{7A42D695-2C63-F843-9C31-7B0F5594AC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623" r="63147" b="20952"/>
            <a:stretch/>
          </p:blipFill>
          <p:spPr bwMode="auto">
            <a:xfrm>
              <a:off x="5243618" y="1527039"/>
              <a:ext cx="3205356" cy="3176278"/>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056A1C0F-3390-E741-BC2D-DCF6D88D3B39}"/>
                </a:ext>
              </a:extLst>
            </p:cNvPr>
            <p:cNvSpPr/>
            <p:nvPr/>
          </p:nvSpPr>
          <p:spPr>
            <a:xfrm>
              <a:off x="5209510" y="3166406"/>
              <a:ext cx="1061656" cy="6547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E8ED7D47-CD5E-4049-8FDA-517B3BCB3274}"/>
                </a:ext>
              </a:extLst>
            </p:cNvPr>
            <p:cNvSpPr/>
            <p:nvPr/>
          </p:nvSpPr>
          <p:spPr>
            <a:xfrm>
              <a:off x="5314720" y="2161153"/>
              <a:ext cx="1061656" cy="7820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Triangle 31">
              <a:extLst>
                <a:ext uri="{FF2B5EF4-FFF2-40B4-BE49-F238E27FC236}">
                  <a16:creationId xmlns:a16="http://schemas.microsoft.com/office/drawing/2014/main" id="{BA448630-0EB6-824E-BF7B-3ED9F7761AF3}"/>
                </a:ext>
              </a:extLst>
            </p:cNvPr>
            <p:cNvSpPr/>
            <p:nvPr/>
          </p:nvSpPr>
          <p:spPr>
            <a:xfrm rot="10800000">
              <a:off x="5139630" y="3142562"/>
              <a:ext cx="1408404" cy="803946"/>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5" name="TextBox 54">
            <a:extLst>
              <a:ext uri="{FF2B5EF4-FFF2-40B4-BE49-F238E27FC236}">
                <a16:creationId xmlns:a16="http://schemas.microsoft.com/office/drawing/2014/main" id="{F1DDE6E1-BC89-474E-A8B7-5AF415F86DD0}"/>
              </a:ext>
            </a:extLst>
          </p:cNvPr>
          <p:cNvSpPr txBox="1"/>
          <p:nvPr/>
        </p:nvSpPr>
        <p:spPr>
          <a:xfrm>
            <a:off x="7407709" y="304303"/>
            <a:ext cx="3941369" cy="646331"/>
          </a:xfrm>
          <a:prstGeom prst="rect">
            <a:avLst/>
          </a:prstGeom>
          <a:noFill/>
        </p:spPr>
        <p:txBody>
          <a:bodyPr wrap="square" rtlCol="0">
            <a:spAutoFit/>
          </a:bodyPr>
          <a:lstStyle/>
          <a:p>
            <a:pPr algn="ctr"/>
            <a:r>
              <a:rPr lang="en-US" sz="3600" b="1" dirty="0"/>
              <a:t>Molecular surveys</a:t>
            </a:r>
          </a:p>
        </p:txBody>
      </p:sp>
      <p:pic>
        <p:nvPicPr>
          <p:cNvPr id="56" name="Picture 12" descr="https://www.frontiersin.org/files/Articles/378098/fcvm-05-00089-HTML/image_m/fcvm-05-00089-g001.jpg">
            <a:extLst>
              <a:ext uri="{FF2B5EF4-FFF2-40B4-BE49-F238E27FC236}">
                <a16:creationId xmlns:a16="http://schemas.microsoft.com/office/drawing/2014/main" id="{E56F5A53-3DE8-064F-8CC7-0A252200AA5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567" t="-2075" r="37050" b="11825"/>
          <a:stretch/>
        </p:blipFill>
        <p:spPr bwMode="auto">
          <a:xfrm>
            <a:off x="7407708" y="7515497"/>
            <a:ext cx="3941369" cy="4229100"/>
          </a:xfrm>
          <a:prstGeom prst="rect">
            <a:avLst/>
          </a:prstGeom>
          <a:noFill/>
          <a:extLst>
            <a:ext uri="{909E8E84-426E-40DD-AFC4-6F175D3DCCD1}">
              <a14:hiddenFill xmlns:a14="http://schemas.microsoft.com/office/drawing/2010/main">
                <a:solidFill>
                  <a:srgbClr val="FFFFFF"/>
                </a:solidFill>
              </a14:hiddenFill>
            </a:ext>
          </a:extLst>
        </p:spPr>
      </p:pic>
      <p:sp>
        <p:nvSpPr>
          <p:cNvPr id="57" name="TextBox 56">
            <a:extLst>
              <a:ext uri="{FF2B5EF4-FFF2-40B4-BE49-F238E27FC236}">
                <a16:creationId xmlns:a16="http://schemas.microsoft.com/office/drawing/2014/main" id="{E1410197-1E64-9448-8BB8-66BC20166267}"/>
              </a:ext>
            </a:extLst>
          </p:cNvPr>
          <p:cNvSpPr txBox="1"/>
          <p:nvPr/>
        </p:nvSpPr>
        <p:spPr>
          <a:xfrm>
            <a:off x="7460012" y="6781010"/>
            <a:ext cx="3889065" cy="646331"/>
          </a:xfrm>
          <a:prstGeom prst="rect">
            <a:avLst/>
          </a:prstGeom>
          <a:noFill/>
        </p:spPr>
        <p:txBody>
          <a:bodyPr wrap="square" rtlCol="0">
            <a:spAutoFit/>
          </a:bodyPr>
          <a:lstStyle/>
          <a:p>
            <a:pPr algn="ctr"/>
            <a:r>
              <a:rPr lang="en-US" sz="3600" b="1" dirty="0"/>
              <a:t>Data integration</a:t>
            </a:r>
          </a:p>
        </p:txBody>
      </p:sp>
      <p:sp>
        <p:nvSpPr>
          <p:cNvPr id="62" name="TextBox 61">
            <a:extLst>
              <a:ext uri="{FF2B5EF4-FFF2-40B4-BE49-F238E27FC236}">
                <a16:creationId xmlns:a16="http://schemas.microsoft.com/office/drawing/2014/main" id="{90ACD09F-B4BC-AA45-9184-2D1935956749}"/>
              </a:ext>
            </a:extLst>
          </p:cNvPr>
          <p:cNvSpPr txBox="1"/>
          <p:nvPr/>
        </p:nvSpPr>
        <p:spPr>
          <a:xfrm flipH="1">
            <a:off x="2014780" y="9759801"/>
            <a:ext cx="2117771" cy="502324"/>
          </a:xfrm>
          <a:prstGeom prst="rect">
            <a:avLst/>
          </a:prstGeom>
          <a:noFill/>
        </p:spPr>
        <p:txBody>
          <a:bodyPr wrap="none" rtlCol="0">
            <a:spAutoFit/>
          </a:bodyPr>
          <a:lstStyle/>
          <a:p>
            <a:r>
              <a:rPr lang="en-US" sz="2400" dirty="0"/>
              <a:t>intolerance</a:t>
            </a:r>
          </a:p>
        </p:txBody>
      </p:sp>
      <p:sp>
        <p:nvSpPr>
          <p:cNvPr id="67" name="TextBox 66">
            <a:extLst>
              <a:ext uri="{FF2B5EF4-FFF2-40B4-BE49-F238E27FC236}">
                <a16:creationId xmlns:a16="http://schemas.microsoft.com/office/drawing/2014/main" id="{5B1D65BB-53F8-A643-935E-97FD2A222AC2}"/>
              </a:ext>
            </a:extLst>
          </p:cNvPr>
          <p:cNvSpPr txBox="1"/>
          <p:nvPr/>
        </p:nvSpPr>
        <p:spPr>
          <a:xfrm flipH="1">
            <a:off x="2005724" y="7615980"/>
            <a:ext cx="1812861" cy="502324"/>
          </a:xfrm>
          <a:prstGeom prst="rect">
            <a:avLst/>
          </a:prstGeom>
          <a:noFill/>
        </p:spPr>
        <p:txBody>
          <a:bodyPr wrap="none" rtlCol="0">
            <a:spAutoFit/>
          </a:bodyPr>
          <a:lstStyle/>
          <a:p>
            <a:r>
              <a:rPr lang="en-US" sz="2400" dirty="0"/>
              <a:t>tolerance</a:t>
            </a:r>
          </a:p>
        </p:txBody>
      </p:sp>
      <p:sp>
        <p:nvSpPr>
          <p:cNvPr id="72" name="TextBox 71">
            <a:extLst>
              <a:ext uri="{FF2B5EF4-FFF2-40B4-BE49-F238E27FC236}">
                <a16:creationId xmlns:a16="http://schemas.microsoft.com/office/drawing/2014/main" id="{E76E4302-B6F5-334A-9FC2-472A4A2C4D63}"/>
              </a:ext>
            </a:extLst>
          </p:cNvPr>
          <p:cNvSpPr txBox="1"/>
          <p:nvPr/>
        </p:nvSpPr>
        <p:spPr>
          <a:xfrm rot="5400000" flipH="1">
            <a:off x="852535" y="10530131"/>
            <a:ext cx="338722" cy="490583"/>
          </a:xfrm>
          <a:prstGeom prst="rect">
            <a:avLst/>
          </a:prstGeom>
          <a:noFill/>
        </p:spPr>
        <p:txBody>
          <a:bodyPr wrap="none" rtlCol="0">
            <a:spAutoFit/>
          </a:bodyPr>
          <a:lstStyle/>
          <a:p>
            <a:r>
              <a:rPr lang="en-US" b="1" dirty="0">
                <a:solidFill>
                  <a:schemeClr val="bg1"/>
                </a:solidFill>
              </a:rPr>
              <a:t>X</a:t>
            </a:r>
          </a:p>
        </p:txBody>
      </p:sp>
      <p:grpSp>
        <p:nvGrpSpPr>
          <p:cNvPr id="73" name="Group 72">
            <a:extLst>
              <a:ext uri="{FF2B5EF4-FFF2-40B4-BE49-F238E27FC236}">
                <a16:creationId xmlns:a16="http://schemas.microsoft.com/office/drawing/2014/main" id="{208DD93B-AB97-244B-80F6-ACA2D61B006E}"/>
              </a:ext>
            </a:extLst>
          </p:cNvPr>
          <p:cNvGrpSpPr/>
          <p:nvPr/>
        </p:nvGrpSpPr>
        <p:grpSpPr>
          <a:xfrm flipH="1">
            <a:off x="364747" y="8431135"/>
            <a:ext cx="1637809" cy="779063"/>
            <a:chOff x="10887741" y="1816350"/>
            <a:chExt cx="1284993" cy="758021"/>
          </a:xfrm>
        </p:grpSpPr>
        <p:grpSp>
          <p:nvGrpSpPr>
            <p:cNvPr id="61" name="Group 60">
              <a:extLst>
                <a:ext uri="{FF2B5EF4-FFF2-40B4-BE49-F238E27FC236}">
                  <a16:creationId xmlns:a16="http://schemas.microsoft.com/office/drawing/2014/main" id="{C8CB950B-CCD1-E043-85D6-F66EF47E24B3}"/>
                </a:ext>
              </a:extLst>
            </p:cNvPr>
            <p:cNvGrpSpPr/>
            <p:nvPr/>
          </p:nvGrpSpPr>
          <p:grpSpPr>
            <a:xfrm>
              <a:off x="10887741" y="1831903"/>
              <a:ext cx="1284993" cy="742468"/>
              <a:chOff x="6692074" y="-1362354"/>
              <a:chExt cx="1284993" cy="742468"/>
            </a:xfrm>
          </p:grpSpPr>
          <p:sp>
            <p:nvSpPr>
              <p:cNvPr id="50" name="Oval 49">
                <a:extLst>
                  <a:ext uri="{FF2B5EF4-FFF2-40B4-BE49-F238E27FC236}">
                    <a16:creationId xmlns:a16="http://schemas.microsoft.com/office/drawing/2014/main" id="{5C26DDD2-B61D-614F-8790-E0158408B316}"/>
                  </a:ext>
                </a:extLst>
              </p:cNvPr>
              <p:cNvSpPr/>
              <p:nvPr/>
            </p:nvSpPr>
            <p:spPr>
              <a:xfrm>
                <a:off x="6833287" y="-1256512"/>
                <a:ext cx="1013254" cy="5221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51" name="Triangle 50">
                <a:extLst>
                  <a:ext uri="{FF2B5EF4-FFF2-40B4-BE49-F238E27FC236}">
                    <a16:creationId xmlns:a16="http://schemas.microsoft.com/office/drawing/2014/main" id="{27109FFE-CD29-8241-8054-67EC594F47D7}"/>
                  </a:ext>
                </a:extLst>
              </p:cNvPr>
              <p:cNvSpPr/>
              <p:nvPr/>
            </p:nvSpPr>
            <p:spPr>
              <a:xfrm rot="5400000">
                <a:off x="6628731" y="-117955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70" name="Triangle 69">
                <a:extLst>
                  <a:ext uri="{FF2B5EF4-FFF2-40B4-BE49-F238E27FC236}">
                    <a16:creationId xmlns:a16="http://schemas.microsoft.com/office/drawing/2014/main" id="{641ACC72-05B9-584D-BD80-A30CD2CCD988}"/>
                  </a:ext>
                </a:extLst>
              </p:cNvPr>
              <p:cNvSpPr/>
              <p:nvPr/>
            </p:nvSpPr>
            <p:spPr>
              <a:xfrm rot="5086734">
                <a:off x="7078863" y="-107864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71" name="Oval 70">
                <a:extLst>
                  <a:ext uri="{FF2B5EF4-FFF2-40B4-BE49-F238E27FC236}">
                    <a16:creationId xmlns:a16="http://schemas.microsoft.com/office/drawing/2014/main" id="{644E3E7A-4A93-7B4A-8477-69082D03018E}"/>
                  </a:ext>
                </a:extLst>
              </p:cNvPr>
              <p:cNvSpPr/>
              <p:nvPr/>
            </p:nvSpPr>
            <p:spPr>
              <a:xfrm>
                <a:off x="7617330" y="-1142701"/>
                <a:ext cx="91440" cy="914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54" name="Arc 53">
                <a:extLst>
                  <a:ext uri="{FF2B5EF4-FFF2-40B4-BE49-F238E27FC236}">
                    <a16:creationId xmlns:a16="http://schemas.microsoft.com/office/drawing/2014/main" id="{8853B57F-A655-5B49-8083-0D9152068B7F}"/>
                  </a:ext>
                </a:extLst>
              </p:cNvPr>
              <p:cNvSpPr/>
              <p:nvPr/>
            </p:nvSpPr>
            <p:spPr>
              <a:xfrm rot="9153461">
                <a:off x="7455642" y="-1362354"/>
                <a:ext cx="521425" cy="494003"/>
              </a:xfrm>
              <a:prstGeom prst="arc">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92" name="Triangle 91">
              <a:extLst>
                <a:ext uri="{FF2B5EF4-FFF2-40B4-BE49-F238E27FC236}">
                  <a16:creationId xmlns:a16="http://schemas.microsoft.com/office/drawing/2014/main" id="{0AD39C9F-D6BD-A744-8AFD-BF7E9A8DCF72}"/>
                </a:ext>
              </a:extLst>
            </p:cNvPr>
            <p:cNvSpPr/>
            <p:nvPr/>
          </p:nvSpPr>
          <p:spPr>
            <a:xfrm rot="5086734">
              <a:off x="11239372" y="1879693"/>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19" name="TextBox 118">
            <a:extLst>
              <a:ext uri="{FF2B5EF4-FFF2-40B4-BE49-F238E27FC236}">
                <a16:creationId xmlns:a16="http://schemas.microsoft.com/office/drawing/2014/main" id="{F1ABDD44-09A3-8445-A5C0-8B0C575CC0F6}"/>
              </a:ext>
            </a:extLst>
          </p:cNvPr>
          <p:cNvSpPr txBox="1"/>
          <p:nvPr/>
        </p:nvSpPr>
        <p:spPr>
          <a:xfrm rot="5400000" flipH="1">
            <a:off x="578838" y="10744466"/>
            <a:ext cx="338722" cy="490583"/>
          </a:xfrm>
          <a:prstGeom prst="rect">
            <a:avLst/>
          </a:prstGeom>
          <a:noFill/>
        </p:spPr>
        <p:txBody>
          <a:bodyPr wrap="none" rtlCol="0">
            <a:spAutoFit/>
          </a:bodyPr>
          <a:lstStyle/>
          <a:p>
            <a:r>
              <a:rPr lang="en-US" b="1" dirty="0">
                <a:solidFill>
                  <a:schemeClr val="bg1"/>
                </a:solidFill>
              </a:rPr>
              <a:t>X</a:t>
            </a:r>
          </a:p>
        </p:txBody>
      </p:sp>
      <p:grpSp>
        <p:nvGrpSpPr>
          <p:cNvPr id="137" name="Group 136">
            <a:extLst>
              <a:ext uri="{FF2B5EF4-FFF2-40B4-BE49-F238E27FC236}">
                <a16:creationId xmlns:a16="http://schemas.microsoft.com/office/drawing/2014/main" id="{A5A228AA-7786-AC42-8DBF-2903D303B181}"/>
              </a:ext>
            </a:extLst>
          </p:cNvPr>
          <p:cNvGrpSpPr/>
          <p:nvPr/>
        </p:nvGrpSpPr>
        <p:grpSpPr>
          <a:xfrm flipH="1">
            <a:off x="286968" y="10659142"/>
            <a:ext cx="1736788" cy="908527"/>
            <a:chOff x="11974476" y="2984420"/>
            <a:chExt cx="967076" cy="645994"/>
          </a:xfrm>
        </p:grpSpPr>
        <p:grpSp>
          <p:nvGrpSpPr>
            <p:cNvPr id="138" name="Group 137">
              <a:extLst>
                <a:ext uri="{FF2B5EF4-FFF2-40B4-BE49-F238E27FC236}">
                  <a16:creationId xmlns:a16="http://schemas.microsoft.com/office/drawing/2014/main" id="{6F906761-8FFD-434D-AD73-9C0F12145418}"/>
                </a:ext>
              </a:extLst>
            </p:cNvPr>
            <p:cNvGrpSpPr/>
            <p:nvPr/>
          </p:nvGrpSpPr>
          <p:grpSpPr>
            <a:xfrm>
              <a:off x="11974476" y="2984420"/>
              <a:ext cx="967076" cy="645994"/>
              <a:chOff x="10887741" y="1816350"/>
              <a:chExt cx="1362649" cy="883985"/>
            </a:xfrm>
          </p:grpSpPr>
          <p:grpSp>
            <p:nvGrpSpPr>
              <p:cNvPr id="140" name="Group 139">
                <a:extLst>
                  <a:ext uri="{FF2B5EF4-FFF2-40B4-BE49-F238E27FC236}">
                    <a16:creationId xmlns:a16="http://schemas.microsoft.com/office/drawing/2014/main" id="{78C08B2F-BFF5-D348-A7BE-1A843C42C40F}"/>
                  </a:ext>
                </a:extLst>
              </p:cNvPr>
              <p:cNvGrpSpPr/>
              <p:nvPr/>
            </p:nvGrpSpPr>
            <p:grpSpPr>
              <a:xfrm>
                <a:off x="10887741" y="1937745"/>
                <a:ext cx="1362649" cy="762590"/>
                <a:chOff x="6692074" y="-1256512"/>
                <a:chExt cx="1362649" cy="762590"/>
              </a:xfrm>
            </p:grpSpPr>
            <p:sp>
              <p:nvSpPr>
                <p:cNvPr id="142" name="Oval 141">
                  <a:extLst>
                    <a:ext uri="{FF2B5EF4-FFF2-40B4-BE49-F238E27FC236}">
                      <a16:creationId xmlns:a16="http://schemas.microsoft.com/office/drawing/2014/main" id="{0D529F8E-1905-AE48-8171-6DDA56C6856B}"/>
                    </a:ext>
                  </a:extLst>
                </p:cNvPr>
                <p:cNvSpPr/>
                <p:nvPr/>
              </p:nvSpPr>
              <p:spPr>
                <a:xfrm>
                  <a:off x="6833287" y="-1256512"/>
                  <a:ext cx="1013254" cy="5221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3" name="Triangle 142">
                  <a:extLst>
                    <a:ext uri="{FF2B5EF4-FFF2-40B4-BE49-F238E27FC236}">
                      <a16:creationId xmlns:a16="http://schemas.microsoft.com/office/drawing/2014/main" id="{47CE7D59-241D-0A45-9119-39EE512E75C8}"/>
                    </a:ext>
                  </a:extLst>
                </p:cNvPr>
                <p:cNvSpPr/>
                <p:nvPr/>
              </p:nvSpPr>
              <p:spPr>
                <a:xfrm rot="5400000">
                  <a:off x="6628731" y="-117955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4" name="Triangle 143">
                  <a:extLst>
                    <a:ext uri="{FF2B5EF4-FFF2-40B4-BE49-F238E27FC236}">
                      <a16:creationId xmlns:a16="http://schemas.microsoft.com/office/drawing/2014/main" id="{E143FC69-D1C8-2A4C-8353-C37A0C4B699B}"/>
                    </a:ext>
                  </a:extLst>
                </p:cNvPr>
                <p:cNvSpPr/>
                <p:nvPr/>
              </p:nvSpPr>
              <p:spPr>
                <a:xfrm rot="5086734">
                  <a:off x="7078863" y="-107864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5" name="Arc 144">
                  <a:extLst>
                    <a:ext uri="{FF2B5EF4-FFF2-40B4-BE49-F238E27FC236}">
                      <a16:creationId xmlns:a16="http://schemas.microsoft.com/office/drawing/2014/main" id="{75A2AD31-087C-5740-9D40-EA95CFAC89F8}"/>
                    </a:ext>
                  </a:extLst>
                </p:cNvPr>
                <p:cNvSpPr/>
                <p:nvPr/>
              </p:nvSpPr>
              <p:spPr>
                <a:xfrm rot="17491405">
                  <a:off x="7547193" y="-1001452"/>
                  <a:ext cx="506391" cy="508669"/>
                </a:xfrm>
                <a:prstGeom prst="arc">
                  <a:avLst>
                    <a:gd name="adj1" fmla="val 16423712"/>
                    <a:gd name="adj2" fmla="val 0"/>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41" name="Triangle 140">
                <a:extLst>
                  <a:ext uri="{FF2B5EF4-FFF2-40B4-BE49-F238E27FC236}">
                    <a16:creationId xmlns:a16="http://schemas.microsoft.com/office/drawing/2014/main" id="{8936F3D8-3ABC-BB43-8123-147FFC59F14F}"/>
                  </a:ext>
                </a:extLst>
              </p:cNvPr>
              <p:cNvSpPr/>
              <p:nvPr/>
            </p:nvSpPr>
            <p:spPr>
              <a:xfrm rot="5086734">
                <a:off x="11239372" y="1879693"/>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39" name="TextBox 138">
              <a:extLst>
                <a:ext uri="{FF2B5EF4-FFF2-40B4-BE49-F238E27FC236}">
                  <a16:creationId xmlns:a16="http://schemas.microsoft.com/office/drawing/2014/main" id="{0509756C-8B29-734C-AFC7-DCC4E9660C6A}"/>
                </a:ext>
              </a:extLst>
            </p:cNvPr>
            <p:cNvSpPr txBox="1"/>
            <p:nvPr/>
          </p:nvSpPr>
          <p:spPr>
            <a:xfrm rot="16200000">
              <a:off x="12502573" y="3063932"/>
              <a:ext cx="230921" cy="250402"/>
            </a:xfrm>
            <a:prstGeom prst="rect">
              <a:avLst/>
            </a:prstGeom>
            <a:noFill/>
          </p:spPr>
          <p:txBody>
            <a:bodyPr wrap="none" rtlCol="0">
              <a:spAutoFit/>
            </a:bodyPr>
            <a:lstStyle/>
            <a:p>
              <a:r>
                <a:rPr lang="en-US" sz="1600" b="1" dirty="0">
                  <a:solidFill>
                    <a:schemeClr val="bg1"/>
                  </a:solidFill>
                </a:rPr>
                <a:t>X</a:t>
              </a:r>
            </a:p>
          </p:txBody>
        </p:sp>
      </p:grpSp>
      <p:sp>
        <p:nvSpPr>
          <p:cNvPr id="85" name="TextBox 84">
            <a:extLst>
              <a:ext uri="{FF2B5EF4-FFF2-40B4-BE49-F238E27FC236}">
                <a16:creationId xmlns:a16="http://schemas.microsoft.com/office/drawing/2014/main" id="{F9211FEA-90A3-5F4E-9D12-282FAA164838}"/>
              </a:ext>
            </a:extLst>
          </p:cNvPr>
          <p:cNvSpPr txBox="1"/>
          <p:nvPr/>
        </p:nvSpPr>
        <p:spPr>
          <a:xfrm>
            <a:off x="263304" y="12765476"/>
            <a:ext cx="11990091" cy="1323439"/>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Molecular surveys are done on marine animals exposed to different environmental change scenarios. Data can be integrated within species and across species to identify molecular signatures related to environmental change tolerance (i.e. neutral or positive outcome) or intolerance (i.e. negative outcome). Adapted from </a:t>
            </a:r>
            <a:r>
              <a:rPr lang="en-US" sz="2000" dirty="0" err="1">
                <a:latin typeface="Arial" panose="020B0604020202020204" pitchFamily="34" charset="0"/>
                <a:cs typeface="Arial" panose="020B0604020202020204" pitchFamily="34" charset="0"/>
              </a:rPr>
              <a:t>Vilne</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Schunkert</a:t>
            </a:r>
            <a:r>
              <a:rPr lang="en-US" sz="2000" dirty="0">
                <a:latin typeface="Arial" panose="020B0604020202020204" pitchFamily="34" charset="0"/>
                <a:cs typeface="Arial" panose="020B0604020202020204" pitchFamily="34" charset="0"/>
              </a:rPr>
              <a:t> (2018) </a:t>
            </a:r>
            <a:r>
              <a:rPr lang="en-US" sz="2000" i="1" dirty="0">
                <a:latin typeface="Arial" panose="020B0604020202020204" pitchFamily="34" charset="0"/>
                <a:cs typeface="Arial" panose="020B0604020202020204" pitchFamily="34" charset="0"/>
              </a:rPr>
              <a:t>Front. Cardiovasc. </a:t>
            </a:r>
            <a:r>
              <a:rPr lang="en-US" sz="2000" dirty="0">
                <a:latin typeface="Arial" panose="020B0604020202020204" pitchFamily="34" charset="0"/>
                <a:cs typeface="Arial" panose="020B0604020202020204" pitchFamily="34" charset="0"/>
              </a:rPr>
              <a:t>https://</a:t>
            </a:r>
            <a:r>
              <a:rPr lang="en-US" sz="2000" dirty="0" err="1">
                <a:latin typeface="Arial" panose="020B0604020202020204" pitchFamily="34" charset="0"/>
                <a:cs typeface="Arial" panose="020B0604020202020204" pitchFamily="34" charset="0"/>
              </a:rPr>
              <a:t>doi.org</a:t>
            </a:r>
            <a:r>
              <a:rPr lang="en-US" sz="2000" dirty="0">
                <a:latin typeface="Arial" panose="020B0604020202020204" pitchFamily="34" charset="0"/>
                <a:cs typeface="Arial" panose="020B0604020202020204" pitchFamily="34" charset="0"/>
              </a:rPr>
              <a:t>/10.3389/fcvm.2018.00089. </a:t>
            </a:r>
          </a:p>
        </p:txBody>
      </p:sp>
      <p:sp>
        <p:nvSpPr>
          <p:cNvPr id="93" name="Right Arrow 92">
            <a:extLst>
              <a:ext uri="{FF2B5EF4-FFF2-40B4-BE49-F238E27FC236}">
                <a16:creationId xmlns:a16="http://schemas.microsoft.com/office/drawing/2014/main" id="{5C2B37E4-1E7A-094B-9188-CB8C16639934}"/>
              </a:ext>
            </a:extLst>
          </p:cNvPr>
          <p:cNvSpPr/>
          <p:nvPr/>
        </p:nvSpPr>
        <p:spPr>
          <a:xfrm>
            <a:off x="5526036" y="4260771"/>
            <a:ext cx="1080046" cy="860204"/>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ight Arrow 160">
            <a:extLst>
              <a:ext uri="{FF2B5EF4-FFF2-40B4-BE49-F238E27FC236}">
                <a16:creationId xmlns:a16="http://schemas.microsoft.com/office/drawing/2014/main" id="{BFFBCF52-A6C7-9042-B8FC-E3DA4773E8CF}"/>
              </a:ext>
            </a:extLst>
          </p:cNvPr>
          <p:cNvSpPr/>
          <p:nvPr/>
        </p:nvSpPr>
        <p:spPr>
          <a:xfrm rot="5400000">
            <a:off x="8763316" y="5895378"/>
            <a:ext cx="1045685" cy="966671"/>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ight Arrow 161">
            <a:extLst>
              <a:ext uri="{FF2B5EF4-FFF2-40B4-BE49-F238E27FC236}">
                <a16:creationId xmlns:a16="http://schemas.microsoft.com/office/drawing/2014/main" id="{79920892-AE7B-8A41-A9CA-7E26CB18AFA1}"/>
              </a:ext>
            </a:extLst>
          </p:cNvPr>
          <p:cNvSpPr/>
          <p:nvPr/>
        </p:nvSpPr>
        <p:spPr>
          <a:xfrm rot="10800000">
            <a:off x="5462312" y="8865550"/>
            <a:ext cx="1061873" cy="832844"/>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TextBox 163">
            <a:extLst>
              <a:ext uri="{FF2B5EF4-FFF2-40B4-BE49-F238E27FC236}">
                <a16:creationId xmlns:a16="http://schemas.microsoft.com/office/drawing/2014/main" id="{D41901C9-0D71-904F-96CF-A3305139553C}"/>
              </a:ext>
            </a:extLst>
          </p:cNvPr>
          <p:cNvSpPr txBox="1"/>
          <p:nvPr/>
        </p:nvSpPr>
        <p:spPr>
          <a:xfrm>
            <a:off x="779387" y="6781010"/>
            <a:ext cx="3889065" cy="646331"/>
          </a:xfrm>
          <a:prstGeom prst="rect">
            <a:avLst/>
          </a:prstGeom>
          <a:noFill/>
        </p:spPr>
        <p:txBody>
          <a:bodyPr wrap="square" rtlCol="0">
            <a:spAutoFit/>
          </a:bodyPr>
          <a:lstStyle/>
          <a:p>
            <a:pPr algn="ctr"/>
            <a:r>
              <a:rPr lang="en-US" sz="3600" b="1" dirty="0"/>
              <a:t>Signatures</a:t>
            </a:r>
          </a:p>
        </p:txBody>
      </p:sp>
      <p:sp>
        <p:nvSpPr>
          <p:cNvPr id="165" name="TextBox 164">
            <a:extLst>
              <a:ext uri="{FF2B5EF4-FFF2-40B4-BE49-F238E27FC236}">
                <a16:creationId xmlns:a16="http://schemas.microsoft.com/office/drawing/2014/main" id="{09454AAC-4608-C44B-8E40-5A23035BBF00}"/>
              </a:ext>
            </a:extLst>
          </p:cNvPr>
          <p:cNvSpPr txBox="1"/>
          <p:nvPr/>
        </p:nvSpPr>
        <p:spPr>
          <a:xfrm>
            <a:off x="-299706" y="295858"/>
            <a:ext cx="6174239" cy="663221"/>
          </a:xfrm>
          <a:prstGeom prst="rect">
            <a:avLst/>
          </a:prstGeom>
          <a:noFill/>
        </p:spPr>
        <p:txBody>
          <a:bodyPr wrap="square" rtlCol="0">
            <a:spAutoFit/>
          </a:bodyPr>
          <a:lstStyle/>
          <a:p>
            <a:pPr algn="ctr"/>
            <a:r>
              <a:rPr lang="en-US" sz="3600" b="1" dirty="0"/>
              <a:t>Environmental change</a:t>
            </a:r>
          </a:p>
        </p:txBody>
      </p:sp>
      <p:grpSp>
        <p:nvGrpSpPr>
          <p:cNvPr id="86" name="Group 85">
            <a:extLst>
              <a:ext uri="{FF2B5EF4-FFF2-40B4-BE49-F238E27FC236}">
                <a16:creationId xmlns:a16="http://schemas.microsoft.com/office/drawing/2014/main" id="{BD79C57F-DEF9-8B44-85BB-FEBE295C7DF0}"/>
              </a:ext>
            </a:extLst>
          </p:cNvPr>
          <p:cNvGrpSpPr/>
          <p:nvPr/>
        </p:nvGrpSpPr>
        <p:grpSpPr>
          <a:xfrm>
            <a:off x="417567" y="1097996"/>
            <a:ext cx="4824890" cy="4644762"/>
            <a:chOff x="428701" y="1350469"/>
            <a:chExt cx="2760095" cy="2899459"/>
          </a:xfrm>
        </p:grpSpPr>
        <p:pic>
          <p:nvPicPr>
            <p:cNvPr id="1030" name="Picture 6" descr="File:Factory-fontawesomish.svg - Wikimedia Commons">
              <a:extLst>
                <a:ext uri="{FF2B5EF4-FFF2-40B4-BE49-F238E27FC236}">
                  <a16:creationId xmlns:a16="http://schemas.microsoft.com/office/drawing/2014/main" id="{61C4D2D2-8A6E-9C47-A173-9519873476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1944" y="2127688"/>
              <a:ext cx="542892" cy="671895"/>
            </a:xfrm>
            <a:prstGeom prst="rect">
              <a:avLst/>
            </a:prstGeom>
            <a:noFill/>
            <a:extLst>
              <a:ext uri="{909E8E84-426E-40DD-AFC4-6F175D3DCCD1}">
                <a14:hiddenFill xmlns:a14="http://schemas.microsoft.com/office/drawing/2010/main">
                  <a:solidFill>
                    <a:srgbClr val="FFFFFF"/>
                  </a:solidFill>
                </a14:hiddenFill>
              </a:ext>
            </a:extLst>
          </p:spPr>
        </p:pic>
        <p:sp>
          <p:nvSpPr>
            <p:cNvPr id="9" name="Sun 8">
              <a:extLst>
                <a:ext uri="{FF2B5EF4-FFF2-40B4-BE49-F238E27FC236}">
                  <a16:creationId xmlns:a16="http://schemas.microsoft.com/office/drawing/2014/main" id="{6F281F03-1B1B-F44D-9D32-F6134B5DDFED}"/>
                </a:ext>
              </a:extLst>
            </p:cNvPr>
            <p:cNvSpPr/>
            <p:nvPr/>
          </p:nvSpPr>
          <p:spPr>
            <a:xfrm>
              <a:off x="705977" y="1350469"/>
              <a:ext cx="779266" cy="838352"/>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8" name="Group 17">
              <a:extLst>
                <a:ext uri="{FF2B5EF4-FFF2-40B4-BE49-F238E27FC236}">
                  <a16:creationId xmlns:a16="http://schemas.microsoft.com/office/drawing/2014/main" id="{E5C98F5D-9AAD-4746-8203-3F789CD5CA9D}"/>
                </a:ext>
              </a:extLst>
            </p:cNvPr>
            <p:cNvGrpSpPr/>
            <p:nvPr/>
          </p:nvGrpSpPr>
          <p:grpSpPr>
            <a:xfrm>
              <a:off x="428701" y="2914197"/>
              <a:ext cx="2760095" cy="1335731"/>
              <a:chOff x="884064" y="4720741"/>
              <a:chExt cx="2932720" cy="864482"/>
            </a:xfrm>
          </p:grpSpPr>
          <p:sp>
            <p:nvSpPr>
              <p:cNvPr id="17" name="Document 16">
                <a:extLst>
                  <a:ext uri="{FF2B5EF4-FFF2-40B4-BE49-F238E27FC236}">
                    <a16:creationId xmlns:a16="http://schemas.microsoft.com/office/drawing/2014/main" id="{27864C55-4E62-4045-980D-65D2E6B9D249}"/>
                  </a:ext>
                </a:extLst>
              </p:cNvPr>
              <p:cNvSpPr/>
              <p:nvPr/>
            </p:nvSpPr>
            <p:spPr>
              <a:xfrm rot="10800000">
                <a:off x="884064" y="4735625"/>
                <a:ext cx="778773" cy="849598"/>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Document 18">
                <a:extLst>
                  <a:ext uri="{FF2B5EF4-FFF2-40B4-BE49-F238E27FC236}">
                    <a16:creationId xmlns:a16="http://schemas.microsoft.com/office/drawing/2014/main" id="{D8EA2550-8072-4D4B-8F8B-3EAC01C22C60}"/>
                  </a:ext>
                </a:extLst>
              </p:cNvPr>
              <p:cNvSpPr/>
              <p:nvPr/>
            </p:nvSpPr>
            <p:spPr>
              <a:xfrm rot="10800000" flipH="1">
                <a:off x="1359507" y="4733277"/>
                <a:ext cx="596046" cy="845367"/>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Document 19">
                <a:extLst>
                  <a:ext uri="{FF2B5EF4-FFF2-40B4-BE49-F238E27FC236}">
                    <a16:creationId xmlns:a16="http://schemas.microsoft.com/office/drawing/2014/main" id="{14B1472F-C550-CD45-A339-366D777EFD2E}"/>
                  </a:ext>
                </a:extLst>
              </p:cNvPr>
              <p:cNvSpPr/>
              <p:nvPr/>
            </p:nvSpPr>
            <p:spPr>
              <a:xfrm rot="10800000">
                <a:off x="1826230" y="4724209"/>
                <a:ext cx="685800"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Document 20">
                <a:extLst>
                  <a:ext uri="{FF2B5EF4-FFF2-40B4-BE49-F238E27FC236}">
                    <a16:creationId xmlns:a16="http://schemas.microsoft.com/office/drawing/2014/main" id="{54D8BCC5-0C31-EA45-9E2C-23EAE0CF9B58}"/>
                  </a:ext>
                </a:extLst>
              </p:cNvPr>
              <p:cNvSpPr/>
              <p:nvPr/>
            </p:nvSpPr>
            <p:spPr>
              <a:xfrm rot="10800000" flipH="1">
                <a:off x="2208701" y="4721861"/>
                <a:ext cx="596046"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Document 21">
                <a:extLst>
                  <a:ext uri="{FF2B5EF4-FFF2-40B4-BE49-F238E27FC236}">
                    <a16:creationId xmlns:a16="http://schemas.microsoft.com/office/drawing/2014/main" id="{E9D81D1C-822E-7443-AE3C-F1F688DB5C67}"/>
                  </a:ext>
                </a:extLst>
              </p:cNvPr>
              <p:cNvSpPr/>
              <p:nvPr/>
            </p:nvSpPr>
            <p:spPr>
              <a:xfrm rot="10800000">
                <a:off x="2714992" y="4721861"/>
                <a:ext cx="685800"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Document 22">
                <a:extLst>
                  <a:ext uri="{FF2B5EF4-FFF2-40B4-BE49-F238E27FC236}">
                    <a16:creationId xmlns:a16="http://schemas.microsoft.com/office/drawing/2014/main" id="{7E01BF3A-6581-224B-BB2B-48C4B46AC8D2}"/>
                  </a:ext>
                </a:extLst>
              </p:cNvPr>
              <p:cNvSpPr/>
              <p:nvPr/>
            </p:nvSpPr>
            <p:spPr>
              <a:xfrm rot="10800000" flipH="1">
                <a:off x="3115332" y="4720741"/>
                <a:ext cx="701452"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28" name="Picture 4" descr="Heat Symbol Clip Art at Clker.com - vector clip art online ...">
              <a:extLst>
                <a:ext uri="{FF2B5EF4-FFF2-40B4-BE49-F238E27FC236}">
                  <a16:creationId xmlns:a16="http://schemas.microsoft.com/office/drawing/2014/main" id="{4CF2E97E-FAD2-EE4E-9ED6-0403A7A7DE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894506" y="2266519"/>
              <a:ext cx="347184" cy="508864"/>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24">
              <a:extLst>
                <a:ext uri="{FF2B5EF4-FFF2-40B4-BE49-F238E27FC236}">
                  <a16:creationId xmlns:a16="http://schemas.microsoft.com/office/drawing/2014/main" id="{10FFAC5D-D336-5149-8284-03CB3BC8818C}"/>
                </a:ext>
              </a:extLst>
            </p:cNvPr>
            <p:cNvGrpSpPr/>
            <p:nvPr/>
          </p:nvGrpSpPr>
          <p:grpSpPr>
            <a:xfrm rot="685158" flipH="1">
              <a:off x="1551195" y="1588128"/>
              <a:ext cx="795337" cy="1013919"/>
              <a:chOff x="1810963" y="4691699"/>
              <a:chExt cx="331421" cy="470914"/>
            </a:xfrm>
          </p:grpSpPr>
          <p:sp>
            <p:nvSpPr>
              <p:cNvPr id="24" name="TextBox 23">
                <a:extLst>
                  <a:ext uri="{FF2B5EF4-FFF2-40B4-BE49-F238E27FC236}">
                    <a16:creationId xmlns:a16="http://schemas.microsoft.com/office/drawing/2014/main" id="{FEA6FE9E-1450-6640-A3CF-C543D687FBB6}"/>
                  </a:ext>
                </a:extLst>
              </p:cNvPr>
              <p:cNvSpPr txBox="1"/>
              <p:nvPr/>
            </p:nvSpPr>
            <p:spPr>
              <a:xfrm rot="4084908">
                <a:off x="1893294" y="4927968"/>
                <a:ext cx="300547" cy="168744"/>
              </a:xfrm>
              <a:prstGeom prst="rect">
                <a:avLst/>
              </a:prstGeom>
              <a:noFill/>
            </p:spPr>
            <p:txBody>
              <a:bodyPr wrap="square" rtlCol="0">
                <a:spAutoFit/>
              </a:bodyPr>
              <a:lstStyle/>
              <a:p>
                <a:r>
                  <a:rPr lang="en-US" sz="2000" b="1" dirty="0">
                    <a:solidFill>
                      <a:schemeClr val="accent1">
                        <a:lumMod val="60000"/>
                        <a:lumOff val="40000"/>
                      </a:schemeClr>
                    </a:solidFill>
                  </a:rPr>
                  <a:t>- - - - </a:t>
                </a:r>
              </a:p>
              <a:p>
                <a:r>
                  <a:rPr lang="en-US" sz="2000" b="1" dirty="0">
                    <a:solidFill>
                      <a:schemeClr val="accent1">
                        <a:lumMod val="60000"/>
                        <a:lumOff val="40000"/>
                      </a:schemeClr>
                    </a:solidFill>
                  </a:rPr>
                  <a:t> - - - - </a:t>
                </a:r>
              </a:p>
            </p:txBody>
          </p:sp>
          <p:sp>
            <p:nvSpPr>
              <p:cNvPr id="27" name="Cloud 26">
                <a:extLst>
                  <a:ext uri="{FF2B5EF4-FFF2-40B4-BE49-F238E27FC236}">
                    <a16:creationId xmlns:a16="http://schemas.microsoft.com/office/drawing/2014/main" id="{B7768E14-CBEB-774A-BB16-4BCAF2CAA5E7}"/>
                  </a:ext>
                </a:extLst>
              </p:cNvPr>
              <p:cNvSpPr/>
              <p:nvPr/>
            </p:nvSpPr>
            <p:spPr>
              <a:xfrm rot="847553">
                <a:off x="1810963" y="4691699"/>
                <a:ext cx="331421" cy="291301"/>
              </a:xfrm>
              <a:prstGeom prst="cloud">
                <a:avLst/>
              </a:prstGeom>
              <a:solidFill>
                <a:schemeClr val="accent5">
                  <a:lumMod val="20000"/>
                  <a:lumOff val="8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32" name="Picture 8" descr="Public Domain Clip Art Image | Trout silhouette | ID ...">
              <a:extLst>
                <a:ext uri="{FF2B5EF4-FFF2-40B4-BE49-F238E27FC236}">
                  <a16:creationId xmlns:a16="http://schemas.microsoft.com/office/drawing/2014/main" id="{B88EF615-922E-0242-A939-7288F5CD5E38}"/>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4918" b="95902" l="4369" r="98544">
                          <a14:foregroundMark x1="76272" y1="89364" x2="83981" y2="88934"/>
                          <a14:foregroundMark x1="39806" y1="91393" x2="60094" y2="90264"/>
                          <a14:foregroundMark x1="83981" y1="88934" x2="73301" y2="84426"/>
                          <a14:foregroundMark x1="77903" y1="91527" x2="85922" y2="90574"/>
                          <a14:foregroundMark x1="51456" y1="94672" x2="56225" y2="94105"/>
                          <a14:foregroundMark x1="62420" y1="95944" x2="62273" y2="95932"/>
                          <a14:foregroundMark x1="68603" y1="96441" x2="67267" y2="96333"/>
                          <a14:foregroundMark x1="77184" y1="97131" x2="73521" y2="96837"/>
                          <a14:foregroundMark x1="92718" y1="85246" x2="98544" y2="79508"/>
                          <a14:foregroundMark x1="8252" y1="70492" x2="4854" y2="56967"/>
                          <a14:foregroundMark x1="66019" y1="4918" x2="51456" y2="5738"/>
                          <a14:backgroundMark x1="75243" y1="90574" x2="64563" y2="91393"/>
                          <a14:backgroundMark x1="75243" y1="90574" x2="75243" y2="90574"/>
                          <a14:backgroundMark x1="63107" y1="91803" x2="63592" y2="90984"/>
                          <a14:backgroundMark x1="60194" y1="90164" x2="66019" y2="92213"/>
                          <a14:backgroundMark x1="65049" y1="93443" x2="68447" y2="93852"/>
                          <a14:backgroundMark x1="65534" y1="93033" x2="67476" y2="93852"/>
                          <a14:backgroundMark x1="66019" y1="93852" x2="64563" y2="92623"/>
                          <a14:backgroundMark x1="76214" y1="90574" x2="73301" y2="90164"/>
                          <a14:backgroundMark x1="77184" y1="90574" x2="75243" y2="90574"/>
                          <a14:backgroundMark x1="77184" y1="90574" x2="74757" y2="90574"/>
                        </a14:backgroundRemoval>
                      </a14:imgEffect>
                    </a14:imgLayer>
                  </a14:imgProps>
                </a:ext>
                <a:ext uri="{28A0092B-C50C-407E-A947-70E740481C1C}">
                  <a14:useLocalDpi xmlns:a14="http://schemas.microsoft.com/office/drawing/2010/main" val="0"/>
                </a:ext>
              </a:extLst>
            </a:blip>
            <a:srcRect/>
            <a:stretch>
              <a:fillRect/>
            </a:stretch>
          </p:blipFill>
          <p:spPr bwMode="auto">
            <a:xfrm rot="6184363" flipV="1">
              <a:off x="2179407" y="2957960"/>
              <a:ext cx="805174" cy="10680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a:extLst>
                <a:ext uri="{FF2B5EF4-FFF2-40B4-BE49-F238E27FC236}">
                  <a16:creationId xmlns:a16="http://schemas.microsoft.com/office/drawing/2014/main" id="{C626387B-CECD-CD4D-BAD8-EBA812A5E607}"/>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33530" b="49803" l="37288" r="40777">
                          <a14:foregroundMark x1="38016" y1="34827" x2="38774" y2="33923"/>
                          <a14:foregroundMark x1="38865" y1="33530" x2="38258" y2="33569"/>
                          <a14:foregroundMark x1="37925" y1="38561" x2="39078" y2="43082"/>
                          <a14:foregroundMark x1="39078" y1="43082" x2="39108" y2="49803"/>
                          <a14:foregroundMark x1="39563" y1="44143" x2="40049" y2="44575"/>
                          <a14:foregroundMark x1="39593" y1="44969" x2="39775" y2="47288"/>
                          <a14:foregroundMark x1="40352" y1="45951" x2="40231" y2="46305"/>
                          <a14:foregroundMark x1="37470" y1="43947" x2="37712" y2="47406"/>
                        </a14:backgroundRemoval>
                      </a14:imgEffect>
                    </a14:imgLayer>
                  </a14:imgProps>
                </a:ext>
              </a:extLst>
            </a:blip>
            <a:srcRect l="36841" t="32631" r="58690" b="49388"/>
            <a:stretch/>
          </p:blipFill>
          <p:spPr>
            <a:xfrm>
              <a:off x="600672" y="3225491"/>
              <a:ext cx="326828" cy="1014270"/>
            </a:xfrm>
            <a:prstGeom prst="rect">
              <a:avLst/>
            </a:prstGeom>
          </p:spPr>
        </p:pic>
        <p:pic>
          <p:nvPicPr>
            <p:cNvPr id="37" name="Picture 36">
              <a:extLst>
                <a:ext uri="{FF2B5EF4-FFF2-40B4-BE49-F238E27FC236}">
                  <a16:creationId xmlns:a16="http://schemas.microsoft.com/office/drawing/2014/main" id="{47C49B25-A7EB-0841-A5BD-2BF49292F216}"/>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54285" b="62893" l="55431" r="60801">
                          <a14:foregroundMark x1="59163" y1="56840" x2="57524" y2="57469"/>
                          <a14:foregroundMark x1="57524" y1="57469" x2="58677" y2="55778"/>
                          <a14:foregroundMark x1="58677" y1="55778" x2="58495" y2="54953"/>
                          <a14:foregroundMark x1="57888" y1="57586" x2="57828" y2="58137"/>
                          <a14:foregroundMark x1="58465" y1="57704" x2="58374" y2="57980"/>
                          <a14:foregroundMark x1="59345" y1="54874" x2="58708" y2="54796"/>
                          <a14:foregroundMark x1="57251" y1="54678" x2="56220" y2="54835"/>
                          <a14:foregroundMark x1="56796" y1="56171" x2="56796" y2="56368"/>
                          <a14:foregroundMark x1="57373" y1="56486" x2="57342" y2="57547"/>
                          <a14:foregroundMark x1="56766" y1="55228" x2="56341" y2="55031"/>
                          <a14:foregroundMark x1="56705" y1="54285" x2="56159" y2="54403"/>
                          <a14:foregroundMark x1="56584" y1="57272" x2="56705" y2="58530"/>
                          <a14:foregroundMark x1="56826" y1="57862" x2="57251" y2="58923"/>
                          <a14:foregroundMark x1="56978" y1="55700" x2="56523" y2="55582"/>
                        </a14:backgroundRemoval>
                      </a14:imgEffect>
                    </a14:imgLayer>
                  </a14:imgProps>
                </a:ext>
              </a:extLst>
            </a:blip>
            <a:srcRect l="54787" t="53692" r="40120" b="40533"/>
            <a:stretch/>
          </p:blipFill>
          <p:spPr>
            <a:xfrm>
              <a:off x="1441899" y="3703175"/>
              <a:ext cx="613516" cy="536598"/>
            </a:xfrm>
            <a:prstGeom prst="rect">
              <a:avLst/>
            </a:prstGeom>
          </p:spPr>
        </p:pic>
        <p:pic>
          <p:nvPicPr>
            <p:cNvPr id="38" name="Picture 37">
              <a:extLst>
                <a:ext uri="{FF2B5EF4-FFF2-40B4-BE49-F238E27FC236}">
                  <a16:creationId xmlns:a16="http://schemas.microsoft.com/office/drawing/2014/main" id="{ED7B0442-683D-8647-823F-0468222E6DEA}"/>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58530" b="63443" l="57767" r="59618">
                          <a14:foregroundMark x1="59436" y1="59041" x2="57979" y2="60142"/>
                          <a14:foregroundMark x1="57979" y1="60142" x2="59405" y2="59159"/>
                          <a14:foregroundMark x1="58010" y1="60259" x2="58920" y2="60181"/>
                          <a14:foregroundMark x1="58343" y1="61164" x2="59436" y2="59513"/>
                          <a14:foregroundMark x1="59436" y1="59513" x2="57858" y2="60299"/>
                          <a14:foregroundMark x1="57858" y1="60299" x2="58283" y2="61203"/>
                          <a14:foregroundMark x1="57888" y1="60810" x2="58192" y2="61321"/>
                          <a14:foregroundMark x1="59405" y1="58608" x2="58859" y2="58569"/>
                          <a14:foregroundMark x1="58343" y1="58726" x2="57858" y2="59827"/>
                          <a14:foregroundMark x1="57767" y1="61321" x2="57949" y2="62421"/>
                          <a14:foregroundMark x1="58556" y1="61399" x2="58070" y2="63443"/>
                          <a14:foregroundMark x1="58070" y1="63443" x2="57888" y2="62539"/>
                          <a14:foregroundMark x1="59587" y1="62343" x2="59618" y2="61714"/>
                        </a14:backgroundRemoval>
                      </a14:imgEffect>
                    </a14:imgLayer>
                  </a14:imgProps>
                </a:ext>
              </a:extLst>
            </a:blip>
            <a:srcRect l="57651" t="58432" r="40104" b="36016"/>
            <a:stretch/>
          </p:blipFill>
          <p:spPr>
            <a:xfrm rot="16200000">
              <a:off x="1297254" y="3695541"/>
              <a:ext cx="366450" cy="698937"/>
            </a:xfrm>
            <a:prstGeom prst="rect">
              <a:avLst/>
            </a:prstGeom>
          </p:spPr>
        </p:pic>
      </p:grpSp>
      <p:sp>
        <p:nvSpPr>
          <p:cNvPr id="171" name="Rounded Rectangle 170">
            <a:extLst>
              <a:ext uri="{FF2B5EF4-FFF2-40B4-BE49-F238E27FC236}">
                <a16:creationId xmlns:a16="http://schemas.microsoft.com/office/drawing/2014/main" id="{CEEC9AE7-FA61-D049-9529-2DCAAC23FB13}"/>
              </a:ext>
            </a:extLst>
          </p:cNvPr>
          <p:cNvSpPr/>
          <p:nvPr/>
        </p:nvSpPr>
        <p:spPr>
          <a:xfrm>
            <a:off x="6944826" y="977547"/>
            <a:ext cx="4824891" cy="4730460"/>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ounded Rectangle 171">
            <a:extLst>
              <a:ext uri="{FF2B5EF4-FFF2-40B4-BE49-F238E27FC236}">
                <a16:creationId xmlns:a16="http://schemas.microsoft.com/office/drawing/2014/main" id="{62B8230D-1A07-7947-8CE0-AC35BD49211A}"/>
              </a:ext>
            </a:extLst>
          </p:cNvPr>
          <p:cNvSpPr/>
          <p:nvPr/>
        </p:nvSpPr>
        <p:spPr>
          <a:xfrm>
            <a:off x="6944826" y="7427341"/>
            <a:ext cx="4824891" cy="4394154"/>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ounded Rectangle 172">
            <a:extLst>
              <a:ext uri="{FF2B5EF4-FFF2-40B4-BE49-F238E27FC236}">
                <a16:creationId xmlns:a16="http://schemas.microsoft.com/office/drawing/2014/main" id="{766753E8-32ED-3144-895B-26B66B8D2D82}"/>
              </a:ext>
            </a:extLst>
          </p:cNvPr>
          <p:cNvSpPr/>
          <p:nvPr/>
        </p:nvSpPr>
        <p:spPr>
          <a:xfrm>
            <a:off x="291174" y="7513921"/>
            <a:ext cx="4824891" cy="4296297"/>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9" name="Block Arc 1028">
            <a:extLst>
              <a:ext uri="{FF2B5EF4-FFF2-40B4-BE49-F238E27FC236}">
                <a16:creationId xmlns:a16="http://schemas.microsoft.com/office/drawing/2014/main" id="{24C47976-69C4-E74C-9D73-CC9B8F41F846}"/>
              </a:ext>
            </a:extLst>
          </p:cNvPr>
          <p:cNvSpPr/>
          <p:nvPr/>
        </p:nvSpPr>
        <p:spPr>
          <a:xfrm rot="8384158">
            <a:off x="4602303" y="5219523"/>
            <a:ext cx="819644" cy="626850"/>
          </a:xfrm>
          <a:prstGeom prst="blockArc">
            <a:avLst>
              <a:gd name="adj1" fmla="val 11410989"/>
              <a:gd name="adj2" fmla="val 20004883"/>
              <a:gd name="adj3" fmla="val 263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7" name="Block Arc 176">
            <a:extLst>
              <a:ext uri="{FF2B5EF4-FFF2-40B4-BE49-F238E27FC236}">
                <a16:creationId xmlns:a16="http://schemas.microsoft.com/office/drawing/2014/main" id="{E5595F0E-3BCA-AE46-BBD9-D5AFE53CD7CC}"/>
              </a:ext>
            </a:extLst>
          </p:cNvPr>
          <p:cNvSpPr/>
          <p:nvPr/>
        </p:nvSpPr>
        <p:spPr>
          <a:xfrm rot="13463967">
            <a:off x="209392" y="5203517"/>
            <a:ext cx="858745" cy="626850"/>
          </a:xfrm>
          <a:prstGeom prst="blockArc">
            <a:avLst>
              <a:gd name="adj1" fmla="val 11904839"/>
              <a:gd name="adj2" fmla="val 20004883"/>
              <a:gd name="adj3" fmla="val 263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8" name="Rounded Rectangle 177">
            <a:extLst>
              <a:ext uri="{FF2B5EF4-FFF2-40B4-BE49-F238E27FC236}">
                <a16:creationId xmlns:a16="http://schemas.microsoft.com/office/drawing/2014/main" id="{4FFE1BF6-B24B-6F40-93CE-DD314230D448}"/>
              </a:ext>
            </a:extLst>
          </p:cNvPr>
          <p:cNvSpPr/>
          <p:nvPr/>
        </p:nvSpPr>
        <p:spPr>
          <a:xfrm>
            <a:off x="408578" y="999010"/>
            <a:ext cx="4824891" cy="4732090"/>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Diagonal Stripe 1032">
            <a:extLst>
              <a:ext uri="{FF2B5EF4-FFF2-40B4-BE49-F238E27FC236}">
                <a16:creationId xmlns:a16="http://schemas.microsoft.com/office/drawing/2014/main" id="{D8FB1575-ECA6-EE48-91EA-9266DD689B66}"/>
              </a:ext>
            </a:extLst>
          </p:cNvPr>
          <p:cNvSpPr/>
          <p:nvPr/>
        </p:nvSpPr>
        <p:spPr>
          <a:xfrm rot="16562579">
            <a:off x="1679548" y="5486242"/>
            <a:ext cx="124566" cy="116602"/>
          </a:xfrm>
          <a:prstGeom prst="diagStrip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27" name="Group 126">
            <a:extLst>
              <a:ext uri="{FF2B5EF4-FFF2-40B4-BE49-F238E27FC236}">
                <a16:creationId xmlns:a16="http://schemas.microsoft.com/office/drawing/2014/main" id="{AAC9AE2D-699D-4645-8A20-104CD3139192}"/>
              </a:ext>
            </a:extLst>
          </p:cNvPr>
          <p:cNvGrpSpPr/>
          <p:nvPr/>
        </p:nvGrpSpPr>
        <p:grpSpPr>
          <a:xfrm rot="16200000">
            <a:off x="3088429" y="7942471"/>
            <a:ext cx="1369922" cy="1683337"/>
            <a:chOff x="12380632" y="4181986"/>
            <a:chExt cx="1026165" cy="982218"/>
          </a:xfrm>
        </p:grpSpPr>
        <p:grpSp>
          <p:nvGrpSpPr>
            <p:cNvPr id="128" name="Group 127">
              <a:extLst>
                <a:ext uri="{FF2B5EF4-FFF2-40B4-BE49-F238E27FC236}">
                  <a16:creationId xmlns:a16="http://schemas.microsoft.com/office/drawing/2014/main" id="{1B274E5E-F794-DF47-8C7E-C240431DBE03}"/>
                </a:ext>
              </a:extLst>
            </p:cNvPr>
            <p:cNvGrpSpPr/>
            <p:nvPr/>
          </p:nvGrpSpPr>
          <p:grpSpPr>
            <a:xfrm>
              <a:off x="12386550" y="4181986"/>
              <a:ext cx="444205" cy="319725"/>
              <a:chOff x="12393520" y="4443531"/>
              <a:chExt cx="444205" cy="319725"/>
            </a:xfrm>
          </p:grpSpPr>
          <p:sp>
            <p:nvSpPr>
              <p:cNvPr id="154" name="Oval 153">
                <a:extLst>
                  <a:ext uri="{FF2B5EF4-FFF2-40B4-BE49-F238E27FC236}">
                    <a16:creationId xmlns:a16="http://schemas.microsoft.com/office/drawing/2014/main" id="{A59720ED-F107-4F48-B1A3-324C1B2E9078}"/>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id="{09C23DD0-A22C-8247-9757-F819B90F9066}"/>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E4330E71-085B-AA4C-AEE7-3FBA65CC1EFA}"/>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02C29EFF-9BE2-8646-BC6C-7A0FF035DE30}"/>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id="{E4D7F5E6-E5B3-3440-B9B8-903598E38133}"/>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id="{CDC7C475-66A1-6646-80E0-052450477A4E}"/>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id="{630366E7-73D5-8B46-B292-3727EEA760E6}"/>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9" name="Group 128">
              <a:extLst>
                <a:ext uri="{FF2B5EF4-FFF2-40B4-BE49-F238E27FC236}">
                  <a16:creationId xmlns:a16="http://schemas.microsoft.com/office/drawing/2014/main" id="{EEE320EA-D3F7-FD43-91CE-E38D88D862B4}"/>
                </a:ext>
              </a:extLst>
            </p:cNvPr>
            <p:cNvGrpSpPr/>
            <p:nvPr/>
          </p:nvGrpSpPr>
          <p:grpSpPr>
            <a:xfrm>
              <a:off x="12962592" y="4443531"/>
              <a:ext cx="444205" cy="319725"/>
              <a:chOff x="12393520" y="4443531"/>
              <a:chExt cx="444205" cy="319725"/>
            </a:xfrm>
          </p:grpSpPr>
          <p:sp>
            <p:nvSpPr>
              <p:cNvPr id="147" name="Oval 146">
                <a:extLst>
                  <a:ext uri="{FF2B5EF4-FFF2-40B4-BE49-F238E27FC236}">
                    <a16:creationId xmlns:a16="http://schemas.microsoft.com/office/drawing/2014/main" id="{8881659F-0E85-FE4D-98CD-5AFB00EBA741}"/>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54D1B93B-CA4C-D548-91D0-10247957E9B2}"/>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EF1C73D1-1244-564D-B9A3-19AF53D42264}"/>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E72C663C-61A6-B84F-B27F-597CB8216CC0}"/>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92D4FE66-BE1A-0E4D-A7D9-7159504003AA}"/>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F7A74E79-6FF4-3E4A-A91F-B6A909B01011}"/>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EFC082A6-11FA-C74B-9C8A-6EA56D78608F}"/>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Group 129">
              <a:extLst>
                <a:ext uri="{FF2B5EF4-FFF2-40B4-BE49-F238E27FC236}">
                  <a16:creationId xmlns:a16="http://schemas.microsoft.com/office/drawing/2014/main" id="{D62B146D-EC05-3340-925D-C0E1304DE15E}"/>
                </a:ext>
              </a:extLst>
            </p:cNvPr>
            <p:cNvGrpSpPr/>
            <p:nvPr/>
          </p:nvGrpSpPr>
          <p:grpSpPr>
            <a:xfrm>
              <a:off x="12380632" y="4844479"/>
              <a:ext cx="444205" cy="319725"/>
              <a:chOff x="12393520" y="4443531"/>
              <a:chExt cx="444205" cy="319725"/>
            </a:xfrm>
          </p:grpSpPr>
          <p:sp>
            <p:nvSpPr>
              <p:cNvPr id="131" name="Oval 130">
                <a:extLst>
                  <a:ext uri="{FF2B5EF4-FFF2-40B4-BE49-F238E27FC236}">
                    <a16:creationId xmlns:a16="http://schemas.microsoft.com/office/drawing/2014/main" id="{8AEC56DF-0B84-3C4B-99CE-B1C136CFCDF1}"/>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2DD7634-CB8A-EB45-9D95-AB3B42444CB6}"/>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4568F357-3CA3-234A-8B2E-C7483707CFD2}"/>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F137DE6D-913F-E946-9A70-71F6BA5A9C0D}"/>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4D204B4E-98BF-F34F-8AB2-64DEF65C5598}"/>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25CE5E79-20B4-AF4A-9F11-DBC8E51C7F43}"/>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020B28FA-8962-7348-888D-4F190CDE2CDE}"/>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63" name="Group 162">
            <a:extLst>
              <a:ext uri="{FF2B5EF4-FFF2-40B4-BE49-F238E27FC236}">
                <a16:creationId xmlns:a16="http://schemas.microsoft.com/office/drawing/2014/main" id="{083B13A1-B2AF-6F45-AFBE-2203B2016DD4}"/>
              </a:ext>
            </a:extLst>
          </p:cNvPr>
          <p:cNvGrpSpPr/>
          <p:nvPr/>
        </p:nvGrpSpPr>
        <p:grpSpPr>
          <a:xfrm rot="16200000">
            <a:off x="3112781" y="10139524"/>
            <a:ext cx="1428684" cy="1725902"/>
            <a:chOff x="13733602" y="4182663"/>
            <a:chExt cx="1026165" cy="982218"/>
          </a:xfrm>
        </p:grpSpPr>
        <p:grpSp>
          <p:nvGrpSpPr>
            <p:cNvPr id="166" name="Group 165">
              <a:extLst>
                <a:ext uri="{FF2B5EF4-FFF2-40B4-BE49-F238E27FC236}">
                  <a16:creationId xmlns:a16="http://schemas.microsoft.com/office/drawing/2014/main" id="{A183AAF7-C03F-7840-8FC1-5D812ECE7FE0}"/>
                </a:ext>
              </a:extLst>
            </p:cNvPr>
            <p:cNvGrpSpPr/>
            <p:nvPr/>
          </p:nvGrpSpPr>
          <p:grpSpPr>
            <a:xfrm>
              <a:off x="13739520" y="4182663"/>
              <a:ext cx="444205" cy="319725"/>
              <a:chOff x="12393520" y="4443531"/>
              <a:chExt cx="444205" cy="319725"/>
            </a:xfrm>
          </p:grpSpPr>
          <p:sp>
            <p:nvSpPr>
              <p:cNvPr id="188" name="Oval 187">
                <a:extLst>
                  <a:ext uri="{FF2B5EF4-FFF2-40B4-BE49-F238E27FC236}">
                    <a16:creationId xmlns:a16="http://schemas.microsoft.com/office/drawing/2014/main" id="{E4790741-3C5A-7B45-9400-848190AD220B}"/>
                  </a:ext>
                </a:extLst>
              </p:cNvPr>
              <p:cNvSpPr/>
              <p:nvPr/>
            </p:nvSpPr>
            <p:spPr>
              <a:xfrm>
                <a:off x="12393521" y="444353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7FDF7468-14D4-0D40-A67F-9B59C83260A3}"/>
                  </a:ext>
                </a:extLst>
              </p:cNvPr>
              <p:cNvSpPr/>
              <p:nvPr/>
            </p:nvSpPr>
            <p:spPr>
              <a:xfrm>
                <a:off x="12507136" y="4483824"/>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189">
                <a:extLst>
                  <a:ext uri="{FF2B5EF4-FFF2-40B4-BE49-F238E27FC236}">
                    <a16:creationId xmlns:a16="http://schemas.microsoft.com/office/drawing/2014/main" id="{29FB91EE-944A-0649-9466-AC529D4FBC77}"/>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id="{B692FBF9-9068-C240-BD12-8ED05FB73A53}"/>
                  </a:ext>
                </a:extLst>
              </p:cNvPr>
              <p:cNvSpPr/>
              <p:nvPr/>
            </p:nvSpPr>
            <p:spPr>
              <a:xfrm>
                <a:off x="12393520" y="464990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Oval 191">
                <a:extLst>
                  <a:ext uri="{FF2B5EF4-FFF2-40B4-BE49-F238E27FC236}">
                    <a16:creationId xmlns:a16="http://schemas.microsoft.com/office/drawing/2014/main" id="{64C99193-664D-334C-9CA9-8B507EF58FA5}"/>
                  </a:ext>
                </a:extLst>
              </p:cNvPr>
              <p:cNvSpPr/>
              <p:nvPr/>
            </p:nvSpPr>
            <p:spPr>
              <a:xfrm>
                <a:off x="12513944" y="4687686"/>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Oval 192">
                <a:extLst>
                  <a:ext uri="{FF2B5EF4-FFF2-40B4-BE49-F238E27FC236}">
                    <a16:creationId xmlns:a16="http://schemas.microsoft.com/office/drawing/2014/main" id="{F9A169C6-BA47-3243-8BE8-14DA44E4220C}"/>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72C7E667-E6EC-AA40-A945-22EF1C41FA2A}"/>
                  </a:ext>
                </a:extLst>
              </p:cNvPr>
              <p:cNvSpPr/>
              <p:nvPr/>
            </p:nvSpPr>
            <p:spPr>
              <a:xfrm>
                <a:off x="12734864" y="4483824"/>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7" name="Group 166">
              <a:extLst>
                <a:ext uri="{FF2B5EF4-FFF2-40B4-BE49-F238E27FC236}">
                  <a16:creationId xmlns:a16="http://schemas.microsoft.com/office/drawing/2014/main" id="{A61B9F48-3E41-374A-8B17-06E447D41C6E}"/>
                </a:ext>
              </a:extLst>
            </p:cNvPr>
            <p:cNvGrpSpPr/>
            <p:nvPr/>
          </p:nvGrpSpPr>
          <p:grpSpPr>
            <a:xfrm>
              <a:off x="14315562" y="4444208"/>
              <a:ext cx="444205" cy="319725"/>
              <a:chOff x="12393520" y="4443531"/>
              <a:chExt cx="444205" cy="319725"/>
            </a:xfrm>
          </p:grpSpPr>
          <p:sp>
            <p:nvSpPr>
              <p:cNvPr id="181" name="Oval 180">
                <a:extLst>
                  <a:ext uri="{FF2B5EF4-FFF2-40B4-BE49-F238E27FC236}">
                    <a16:creationId xmlns:a16="http://schemas.microsoft.com/office/drawing/2014/main" id="{93D7102D-9C79-0949-ADC5-3613507AD6CB}"/>
                  </a:ext>
                </a:extLst>
              </p:cNvPr>
              <p:cNvSpPr/>
              <p:nvPr/>
            </p:nvSpPr>
            <p:spPr>
              <a:xfrm>
                <a:off x="12393521" y="444353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9C701DA2-3340-E446-806A-0CD0D775C309}"/>
                  </a:ext>
                </a:extLst>
              </p:cNvPr>
              <p:cNvSpPr/>
              <p:nvPr/>
            </p:nvSpPr>
            <p:spPr>
              <a:xfrm>
                <a:off x="12507136" y="4483824"/>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1C7DF4C5-9F63-8D44-91CA-F3B65460C0FD}"/>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5EED08A9-4443-224D-AE54-F3A4E5CBBB11}"/>
                  </a:ext>
                </a:extLst>
              </p:cNvPr>
              <p:cNvSpPr/>
              <p:nvPr/>
            </p:nvSpPr>
            <p:spPr>
              <a:xfrm>
                <a:off x="12393520" y="464990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5B6E0C9E-FEB2-E640-B875-885C8ED0995C}"/>
                  </a:ext>
                </a:extLst>
              </p:cNvPr>
              <p:cNvSpPr/>
              <p:nvPr/>
            </p:nvSpPr>
            <p:spPr>
              <a:xfrm>
                <a:off x="12513944" y="4687686"/>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id="{EB8C42D7-986C-3341-B27D-396141DD606A}"/>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id="{DF7D14B0-7D05-C74E-A3A4-233D96DBA204}"/>
                  </a:ext>
                </a:extLst>
              </p:cNvPr>
              <p:cNvSpPr/>
              <p:nvPr/>
            </p:nvSpPr>
            <p:spPr>
              <a:xfrm>
                <a:off x="12734864" y="4483824"/>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8" name="Group 167">
              <a:extLst>
                <a:ext uri="{FF2B5EF4-FFF2-40B4-BE49-F238E27FC236}">
                  <a16:creationId xmlns:a16="http://schemas.microsoft.com/office/drawing/2014/main" id="{D0A911D4-E940-2646-9F67-0FCF95DAAB14}"/>
                </a:ext>
              </a:extLst>
            </p:cNvPr>
            <p:cNvGrpSpPr/>
            <p:nvPr/>
          </p:nvGrpSpPr>
          <p:grpSpPr>
            <a:xfrm>
              <a:off x="13733602" y="4845156"/>
              <a:ext cx="444205" cy="319725"/>
              <a:chOff x="12393520" y="4443531"/>
              <a:chExt cx="444205" cy="319725"/>
            </a:xfrm>
          </p:grpSpPr>
          <p:sp>
            <p:nvSpPr>
              <p:cNvPr id="169" name="Oval 168">
                <a:extLst>
                  <a:ext uri="{FF2B5EF4-FFF2-40B4-BE49-F238E27FC236}">
                    <a16:creationId xmlns:a16="http://schemas.microsoft.com/office/drawing/2014/main" id="{60F7A50E-5FC6-8D44-A150-4E104BA53D88}"/>
                  </a:ext>
                </a:extLst>
              </p:cNvPr>
              <p:cNvSpPr/>
              <p:nvPr/>
            </p:nvSpPr>
            <p:spPr>
              <a:xfrm>
                <a:off x="12393521" y="444353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779DD79F-E146-B04D-ADCF-D568F42E6675}"/>
                  </a:ext>
                </a:extLst>
              </p:cNvPr>
              <p:cNvSpPr/>
              <p:nvPr/>
            </p:nvSpPr>
            <p:spPr>
              <a:xfrm>
                <a:off x="12507136" y="4483824"/>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id="{475A79E0-F134-EA4C-86D8-B0CB3454DA0D}"/>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8C5B4731-674D-7D41-998E-DC190D150217}"/>
                  </a:ext>
                </a:extLst>
              </p:cNvPr>
              <p:cNvSpPr/>
              <p:nvPr/>
            </p:nvSpPr>
            <p:spPr>
              <a:xfrm>
                <a:off x="12393520" y="464990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Oval 175">
                <a:extLst>
                  <a:ext uri="{FF2B5EF4-FFF2-40B4-BE49-F238E27FC236}">
                    <a16:creationId xmlns:a16="http://schemas.microsoft.com/office/drawing/2014/main" id="{8E3D48F3-39E6-B74D-A038-0910CDF8185E}"/>
                  </a:ext>
                </a:extLst>
              </p:cNvPr>
              <p:cNvSpPr/>
              <p:nvPr/>
            </p:nvSpPr>
            <p:spPr>
              <a:xfrm>
                <a:off x="12513944" y="4687686"/>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DE6D8059-D538-044B-8ABC-A8D0A3328529}"/>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179">
                <a:extLst>
                  <a:ext uri="{FF2B5EF4-FFF2-40B4-BE49-F238E27FC236}">
                    <a16:creationId xmlns:a16="http://schemas.microsoft.com/office/drawing/2014/main" id="{4BB059BE-CDE9-ED4D-BED1-6C3894CC5181}"/>
                  </a:ext>
                </a:extLst>
              </p:cNvPr>
              <p:cNvSpPr/>
              <p:nvPr/>
            </p:nvSpPr>
            <p:spPr>
              <a:xfrm>
                <a:off x="12734864" y="4483824"/>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117413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193576AF-556B-7D43-9F8B-D42719E91B2B}"/>
              </a:ext>
            </a:extLst>
          </p:cNvPr>
          <p:cNvGrpSpPr/>
          <p:nvPr/>
        </p:nvGrpSpPr>
        <p:grpSpPr>
          <a:xfrm>
            <a:off x="6105406" y="660791"/>
            <a:ext cx="5473034" cy="5104409"/>
            <a:chOff x="5139630" y="1527039"/>
            <a:chExt cx="3309344" cy="3176278"/>
          </a:xfrm>
        </p:grpSpPr>
        <p:pic>
          <p:nvPicPr>
            <p:cNvPr id="1036" name="Picture 12" descr="https://www.frontiersin.org/files/Articles/378098/fcvm-05-00089-HTML/image_m/fcvm-05-00089-g001.jpg">
              <a:extLst>
                <a:ext uri="{FF2B5EF4-FFF2-40B4-BE49-F238E27FC236}">
                  <a16:creationId xmlns:a16="http://schemas.microsoft.com/office/drawing/2014/main" id="{7A42D695-2C63-F843-9C31-7B0F5594AC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623" r="63147" b="20952"/>
            <a:stretch/>
          </p:blipFill>
          <p:spPr bwMode="auto">
            <a:xfrm>
              <a:off x="5243618" y="1527039"/>
              <a:ext cx="3205356" cy="3176278"/>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056A1C0F-3390-E741-BC2D-DCF6D88D3B39}"/>
                </a:ext>
              </a:extLst>
            </p:cNvPr>
            <p:cNvSpPr/>
            <p:nvPr/>
          </p:nvSpPr>
          <p:spPr>
            <a:xfrm>
              <a:off x="5209510" y="3166406"/>
              <a:ext cx="1061656" cy="6547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E8ED7D47-CD5E-4049-8FDA-517B3BCB3274}"/>
                </a:ext>
              </a:extLst>
            </p:cNvPr>
            <p:cNvSpPr/>
            <p:nvPr/>
          </p:nvSpPr>
          <p:spPr>
            <a:xfrm>
              <a:off x="5314720" y="2161153"/>
              <a:ext cx="1061656" cy="7820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Triangle 31">
              <a:extLst>
                <a:ext uri="{FF2B5EF4-FFF2-40B4-BE49-F238E27FC236}">
                  <a16:creationId xmlns:a16="http://schemas.microsoft.com/office/drawing/2014/main" id="{BA448630-0EB6-824E-BF7B-3ED9F7761AF3}"/>
                </a:ext>
              </a:extLst>
            </p:cNvPr>
            <p:cNvSpPr/>
            <p:nvPr/>
          </p:nvSpPr>
          <p:spPr>
            <a:xfrm rot="10800000">
              <a:off x="5139630" y="3142562"/>
              <a:ext cx="1408404" cy="803946"/>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5" name="TextBox 54">
            <a:extLst>
              <a:ext uri="{FF2B5EF4-FFF2-40B4-BE49-F238E27FC236}">
                <a16:creationId xmlns:a16="http://schemas.microsoft.com/office/drawing/2014/main" id="{F1DDE6E1-BC89-474E-A8B7-5AF415F86DD0}"/>
              </a:ext>
            </a:extLst>
          </p:cNvPr>
          <p:cNvSpPr txBox="1"/>
          <p:nvPr/>
        </p:nvSpPr>
        <p:spPr>
          <a:xfrm>
            <a:off x="7407709" y="304303"/>
            <a:ext cx="3941369" cy="584775"/>
          </a:xfrm>
          <a:prstGeom prst="rect">
            <a:avLst/>
          </a:prstGeom>
          <a:noFill/>
        </p:spPr>
        <p:txBody>
          <a:bodyPr wrap="square" rtlCol="0">
            <a:spAutoFit/>
          </a:bodyPr>
          <a:lstStyle/>
          <a:p>
            <a:pPr algn="ctr"/>
            <a:r>
              <a:rPr lang="en-US" sz="3200" b="1" dirty="0">
                <a:latin typeface="Arial" panose="020B0604020202020204" pitchFamily="34" charset="0"/>
                <a:cs typeface="Arial" panose="020B0604020202020204" pitchFamily="34" charset="0"/>
              </a:rPr>
              <a:t>Molecular surveys</a:t>
            </a:r>
          </a:p>
        </p:txBody>
      </p:sp>
      <p:pic>
        <p:nvPicPr>
          <p:cNvPr id="56" name="Picture 12" descr="https://www.frontiersin.org/files/Articles/378098/fcvm-05-00089-HTML/image_m/fcvm-05-00089-g001.jpg">
            <a:extLst>
              <a:ext uri="{FF2B5EF4-FFF2-40B4-BE49-F238E27FC236}">
                <a16:creationId xmlns:a16="http://schemas.microsoft.com/office/drawing/2014/main" id="{E56F5A53-3DE8-064F-8CC7-0A252200AA5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567" t="-2075" r="37050" b="11825"/>
          <a:stretch/>
        </p:blipFill>
        <p:spPr bwMode="auto">
          <a:xfrm>
            <a:off x="13537197" y="1002599"/>
            <a:ext cx="4384509" cy="4704590"/>
          </a:xfrm>
          <a:prstGeom prst="rect">
            <a:avLst/>
          </a:prstGeom>
          <a:noFill/>
          <a:extLst>
            <a:ext uri="{909E8E84-426E-40DD-AFC4-6F175D3DCCD1}">
              <a14:hiddenFill xmlns:a14="http://schemas.microsoft.com/office/drawing/2010/main">
                <a:solidFill>
                  <a:srgbClr val="FFFFFF"/>
                </a:solidFill>
              </a14:hiddenFill>
            </a:ext>
          </a:extLst>
        </p:spPr>
      </p:pic>
      <p:sp>
        <p:nvSpPr>
          <p:cNvPr id="57" name="TextBox 56">
            <a:extLst>
              <a:ext uri="{FF2B5EF4-FFF2-40B4-BE49-F238E27FC236}">
                <a16:creationId xmlns:a16="http://schemas.microsoft.com/office/drawing/2014/main" id="{E1410197-1E64-9448-8BB8-66BC20166267}"/>
              </a:ext>
            </a:extLst>
          </p:cNvPr>
          <p:cNvSpPr txBox="1"/>
          <p:nvPr/>
        </p:nvSpPr>
        <p:spPr>
          <a:xfrm>
            <a:off x="13818079" y="295097"/>
            <a:ext cx="3889065" cy="584775"/>
          </a:xfrm>
          <a:prstGeom prst="rect">
            <a:avLst/>
          </a:prstGeom>
          <a:noFill/>
        </p:spPr>
        <p:txBody>
          <a:bodyPr wrap="square" rtlCol="0">
            <a:spAutoFit/>
          </a:bodyPr>
          <a:lstStyle/>
          <a:p>
            <a:pPr algn="ctr"/>
            <a:r>
              <a:rPr lang="en-US" sz="3200" b="1" dirty="0">
                <a:latin typeface="Arial" panose="020B0604020202020204" pitchFamily="34" charset="0"/>
                <a:cs typeface="Arial" panose="020B0604020202020204" pitchFamily="34" charset="0"/>
              </a:rPr>
              <a:t>Data integration</a:t>
            </a:r>
          </a:p>
        </p:txBody>
      </p:sp>
      <p:sp>
        <p:nvSpPr>
          <p:cNvPr id="85" name="TextBox 84">
            <a:extLst>
              <a:ext uri="{FF2B5EF4-FFF2-40B4-BE49-F238E27FC236}">
                <a16:creationId xmlns:a16="http://schemas.microsoft.com/office/drawing/2014/main" id="{F9211FEA-90A3-5F4E-9D12-282FAA164838}"/>
              </a:ext>
            </a:extLst>
          </p:cNvPr>
          <p:cNvSpPr txBox="1"/>
          <p:nvPr/>
        </p:nvSpPr>
        <p:spPr>
          <a:xfrm>
            <a:off x="263304" y="12765476"/>
            <a:ext cx="11990091" cy="1323439"/>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Molecular surveys are done on marine animals exposed to different environmental change scenarios. Data can be integrated within species and across species to identify molecular signatures related to environmental change tolerance (i.e. neutral or positive outcome) or intolerance (i.e. negative outcome). Adapted from </a:t>
            </a:r>
            <a:r>
              <a:rPr lang="en-US" sz="2000" dirty="0" err="1">
                <a:latin typeface="Arial" panose="020B0604020202020204" pitchFamily="34" charset="0"/>
                <a:cs typeface="Arial" panose="020B0604020202020204" pitchFamily="34" charset="0"/>
              </a:rPr>
              <a:t>Vilne</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Schunkert</a:t>
            </a:r>
            <a:r>
              <a:rPr lang="en-US" sz="2000" dirty="0">
                <a:latin typeface="Arial" panose="020B0604020202020204" pitchFamily="34" charset="0"/>
                <a:cs typeface="Arial" panose="020B0604020202020204" pitchFamily="34" charset="0"/>
              </a:rPr>
              <a:t> (2018) </a:t>
            </a:r>
            <a:r>
              <a:rPr lang="en-US" sz="2000" i="1" dirty="0">
                <a:latin typeface="Arial" panose="020B0604020202020204" pitchFamily="34" charset="0"/>
                <a:cs typeface="Arial" panose="020B0604020202020204" pitchFamily="34" charset="0"/>
              </a:rPr>
              <a:t>Front. Cardiovasc. </a:t>
            </a:r>
            <a:r>
              <a:rPr lang="en-US" sz="2000" dirty="0">
                <a:latin typeface="Arial" panose="020B0604020202020204" pitchFamily="34" charset="0"/>
                <a:cs typeface="Arial" panose="020B0604020202020204" pitchFamily="34" charset="0"/>
              </a:rPr>
              <a:t>https://</a:t>
            </a:r>
            <a:r>
              <a:rPr lang="en-US" sz="2000" dirty="0" err="1">
                <a:latin typeface="Arial" panose="020B0604020202020204" pitchFamily="34" charset="0"/>
                <a:cs typeface="Arial" panose="020B0604020202020204" pitchFamily="34" charset="0"/>
              </a:rPr>
              <a:t>doi.org</a:t>
            </a:r>
            <a:r>
              <a:rPr lang="en-US" sz="2000" dirty="0">
                <a:latin typeface="Arial" panose="020B0604020202020204" pitchFamily="34" charset="0"/>
                <a:cs typeface="Arial" panose="020B0604020202020204" pitchFamily="34" charset="0"/>
              </a:rPr>
              <a:t>/10.3389/fcvm.2018.00089. </a:t>
            </a:r>
          </a:p>
        </p:txBody>
      </p:sp>
      <p:sp>
        <p:nvSpPr>
          <p:cNvPr id="93" name="Right Arrow 92">
            <a:extLst>
              <a:ext uri="{FF2B5EF4-FFF2-40B4-BE49-F238E27FC236}">
                <a16:creationId xmlns:a16="http://schemas.microsoft.com/office/drawing/2014/main" id="{5C2B37E4-1E7A-094B-9188-CB8C16639934}"/>
              </a:ext>
            </a:extLst>
          </p:cNvPr>
          <p:cNvSpPr/>
          <p:nvPr/>
        </p:nvSpPr>
        <p:spPr>
          <a:xfrm>
            <a:off x="5602190" y="2847040"/>
            <a:ext cx="1080046" cy="860204"/>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TextBox 164">
            <a:extLst>
              <a:ext uri="{FF2B5EF4-FFF2-40B4-BE49-F238E27FC236}">
                <a16:creationId xmlns:a16="http://schemas.microsoft.com/office/drawing/2014/main" id="{09454AAC-4608-C44B-8E40-5A23035BBF00}"/>
              </a:ext>
            </a:extLst>
          </p:cNvPr>
          <p:cNvSpPr txBox="1"/>
          <p:nvPr/>
        </p:nvSpPr>
        <p:spPr>
          <a:xfrm>
            <a:off x="-299706" y="295858"/>
            <a:ext cx="6174239" cy="584775"/>
          </a:xfrm>
          <a:prstGeom prst="rect">
            <a:avLst/>
          </a:prstGeom>
          <a:noFill/>
        </p:spPr>
        <p:txBody>
          <a:bodyPr wrap="square" rtlCol="0">
            <a:spAutoFit/>
          </a:bodyPr>
          <a:lstStyle/>
          <a:p>
            <a:pPr algn="ctr"/>
            <a:r>
              <a:rPr lang="en-US" sz="3200" b="1" dirty="0">
                <a:latin typeface="Arial" panose="020B0604020202020204" pitchFamily="34" charset="0"/>
                <a:cs typeface="Arial" panose="020B0604020202020204" pitchFamily="34" charset="0"/>
              </a:rPr>
              <a:t>Environmental change</a:t>
            </a:r>
          </a:p>
        </p:txBody>
      </p:sp>
      <p:grpSp>
        <p:nvGrpSpPr>
          <p:cNvPr id="86" name="Group 85">
            <a:extLst>
              <a:ext uri="{FF2B5EF4-FFF2-40B4-BE49-F238E27FC236}">
                <a16:creationId xmlns:a16="http://schemas.microsoft.com/office/drawing/2014/main" id="{BD79C57F-DEF9-8B44-85BB-FEBE295C7DF0}"/>
              </a:ext>
            </a:extLst>
          </p:cNvPr>
          <p:cNvGrpSpPr/>
          <p:nvPr/>
        </p:nvGrpSpPr>
        <p:grpSpPr>
          <a:xfrm>
            <a:off x="417567" y="1097996"/>
            <a:ext cx="4824890" cy="4644762"/>
            <a:chOff x="428701" y="1350469"/>
            <a:chExt cx="2760095" cy="2899459"/>
          </a:xfrm>
        </p:grpSpPr>
        <p:pic>
          <p:nvPicPr>
            <p:cNvPr id="1030" name="Picture 6" descr="File:Factory-fontawesomish.svg - Wikimedia Commons">
              <a:extLst>
                <a:ext uri="{FF2B5EF4-FFF2-40B4-BE49-F238E27FC236}">
                  <a16:creationId xmlns:a16="http://schemas.microsoft.com/office/drawing/2014/main" id="{61C4D2D2-8A6E-9C47-A173-9519873476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1944" y="2127688"/>
              <a:ext cx="542892" cy="671895"/>
            </a:xfrm>
            <a:prstGeom prst="rect">
              <a:avLst/>
            </a:prstGeom>
            <a:noFill/>
            <a:extLst>
              <a:ext uri="{909E8E84-426E-40DD-AFC4-6F175D3DCCD1}">
                <a14:hiddenFill xmlns:a14="http://schemas.microsoft.com/office/drawing/2010/main">
                  <a:solidFill>
                    <a:srgbClr val="FFFFFF"/>
                  </a:solidFill>
                </a14:hiddenFill>
              </a:ext>
            </a:extLst>
          </p:spPr>
        </p:pic>
        <p:sp>
          <p:nvSpPr>
            <p:cNvPr id="9" name="Sun 8">
              <a:extLst>
                <a:ext uri="{FF2B5EF4-FFF2-40B4-BE49-F238E27FC236}">
                  <a16:creationId xmlns:a16="http://schemas.microsoft.com/office/drawing/2014/main" id="{6F281F03-1B1B-F44D-9D32-F6134B5DDFED}"/>
                </a:ext>
              </a:extLst>
            </p:cNvPr>
            <p:cNvSpPr/>
            <p:nvPr/>
          </p:nvSpPr>
          <p:spPr>
            <a:xfrm>
              <a:off x="705977" y="1350469"/>
              <a:ext cx="779266" cy="838352"/>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8" name="Group 17">
              <a:extLst>
                <a:ext uri="{FF2B5EF4-FFF2-40B4-BE49-F238E27FC236}">
                  <a16:creationId xmlns:a16="http://schemas.microsoft.com/office/drawing/2014/main" id="{E5C98F5D-9AAD-4746-8203-3F789CD5CA9D}"/>
                </a:ext>
              </a:extLst>
            </p:cNvPr>
            <p:cNvGrpSpPr/>
            <p:nvPr/>
          </p:nvGrpSpPr>
          <p:grpSpPr>
            <a:xfrm>
              <a:off x="428701" y="2914197"/>
              <a:ext cx="2760095" cy="1335731"/>
              <a:chOff x="884064" y="4720741"/>
              <a:chExt cx="2932720" cy="864482"/>
            </a:xfrm>
          </p:grpSpPr>
          <p:sp>
            <p:nvSpPr>
              <p:cNvPr id="17" name="Document 16">
                <a:extLst>
                  <a:ext uri="{FF2B5EF4-FFF2-40B4-BE49-F238E27FC236}">
                    <a16:creationId xmlns:a16="http://schemas.microsoft.com/office/drawing/2014/main" id="{27864C55-4E62-4045-980D-65D2E6B9D249}"/>
                  </a:ext>
                </a:extLst>
              </p:cNvPr>
              <p:cNvSpPr/>
              <p:nvPr/>
            </p:nvSpPr>
            <p:spPr>
              <a:xfrm rot="10800000">
                <a:off x="884064" y="4735625"/>
                <a:ext cx="778773" cy="849598"/>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Document 18">
                <a:extLst>
                  <a:ext uri="{FF2B5EF4-FFF2-40B4-BE49-F238E27FC236}">
                    <a16:creationId xmlns:a16="http://schemas.microsoft.com/office/drawing/2014/main" id="{D8EA2550-8072-4D4B-8F8B-3EAC01C22C60}"/>
                  </a:ext>
                </a:extLst>
              </p:cNvPr>
              <p:cNvSpPr/>
              <p:nvPr/>
            </p:nvSpPr>
            <p:spPr>
              <a:xfrm rot="10800000" flipH="1">
                <a:off x="1359507" y="4733277"/>
                <a:ext cx="596046" cy="845367"/>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Document 19">
                <a:extLst>
                  <a:ext uri="{FF2B5EF4-FFF2-40B4-BE49-F238E27FC236}">
                    <a16:creationId xmlns:a16="http://schemas.microsoft.com/office/drawing/2014/main" id="{14B1472F-C550-CD45-A339-366D777EFD2E}"/>
                  </a:ext>
                </a:extLst>
              </p:cNvPr>
              <p:cNvSpPr/>
              <p:nvPr/>
            </p:nvSpPr>
            <p:spPr>
              <a:xfrm rot="10800000">
                <a:off x="1826230" y="4724209"/>
                <a:ext cx="685800"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Document 20">
                <a:extLst>
                  <a:ext uri="{FF2B5EF4-FFF2-40B4-BE49-F238E27FC236}">
                    <a16:creationId xmlns:a16="http://schemas.microsoft.com/office/drawing/2014/main" id="{54D8BCC5-0C31-EA45-9E2C-23EAE0CF9B58}"/>
                  </a:ext>
                </a:extLst>
              </p:cNvPr>
              <p:cNvSpPr/>
              <p:nvPr/>
            </p:nvSpPr>
            <p:spPr>
              <a:xfrm rot="10800000" flipH="1">
                <a:off x="2208701" y="4721861"/>
                <a:ext cx="596046"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Document 21">
                <a:extLst>
                  <a:ext uri="{FF2B5EF4-FFF2-40B4-BE49-F238E27FC236}">
                    <a16:creationId xmlns:a16="http://schemas.microsoft.com/office/drawing/2014/main" id="{E9D81D1C-822E-7443-AE3C-F1F688DB5C67}"/>
                  </a:ext>
                </a:extLst>
              </p:cNvPr>
              <p:cNvSpPr/>
              <p:nvPr/>
            </p:nvSpPr>
            <p:spPr>
              <a:xfrm rot="10800000">
                <a:off x="2714992" y="4721861"/>
                <a:ext cx="685800"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Document 22">
                <a:extLst>
                  <a:ext uri="{FF2B5EF4-FFF2-40B4-BE49-F238E27FC236}">
                    <a16:creationId xmlns:a16="http://schemas.microsoft.com/office/drawing/2014/main" id="{7E01BF3A-6581-224B-BB2B-48C4B46AC8D2}"/>
                  </a:ext>
                </a:extLst>
              </p:cNvPr>
              <p:cNvSpPr/>
              <p:nvPr/>
            </p:nvSpPr>
            <p:spPr>
              <a:xfrm rot="10800000" flipH="1">
                <a:off x="3115332" y="4720741"/>
                <a:ext cx="701452" cy="861014"/>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28" name="Picture 4" descr="Heat Symbol Clip Art at Clker.com - vector clip art online ...">
              <a:extLst>
                <a:ext uri="{FF2B5EF4-FFF2-40B4-BE49-F238E27FC236}">
                  <a16:creationId xmlns:a16="http://schemas.microsoft.com/office/drawing/2014/main" id="{4CF2E97E-FAD2-EE4E-9ED6-0403A7A7DE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894506" y="2266519"/>
              <a:ext cx="347184" cy="508864"/>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24">
              <a:extLst>
                <a:ext uri="{FF2B5EF4-FFF2-40B4-BE49-F238E27FC236}">
                  <a16:creationId xmlns:a16="http://schemas.microsoft.com/office/drawing/2014/main" id="{10FFAC5D-D336-5149-8284-03CB3BC8818C}"/>
                </a:ext>
              </a:extLst>
            </p:cNvPr>
            <p:cNvGrpSpPr/>
            <p:nvPr/>
          </p:nvGrpSpPr>
          <p:grpSpPr>
            <a:xfrm rot="685158" flipH="1">
              <a:off x="1551195" y="1588128"/>
              <a:ext cx="795337" cy="1013919"/>
              <a:chOff x="1810963" y="4691699"/>
              <a:chExt cx="331421" cy="470914"/>
            </a:xfrm>
          </p:grpSpPr>
          <p:sp>
            <p:nvSpPr>
              <p:cNvPr id="24" name="TextBox 23">
                <a:extLst>
                  <a:ext uri="{FF2B5EF4-FFF2-40B4-BE49-F238E27FC236}">
                    <a16:creationId xmlns:a16="http://schemas.microsoft.com/office/drawing/2014/main" id="{FEA6FE9E-1450-6640-A3CF-C543D687FBB6}"/>
                  </a:ext>
                </a:extLst>
              </p:cNvPr>
              <p:cNvSpPr txBox="1"/>
              <p:nvPr/>
            </p:nvSpPr>
            <p:spPr>
              <a:xfrm rot="4084908">
                <a:off x="1893294" y="4927968"/>
                <a:ext cx="300547" cy="168744"/>
              </a:xfrm>
              <a:prstGeom prst="rect">
                <a:avLst/>
              </a:prstGeom>
              <a:noFill/>
            </p:spPr>
            <p:txBody>
              <a:bodyPr wrap="square" rtlCol="0">
                <a:spAutoFit/>
              </a:bodyPr>
              <a:lstStyle/>
              <a:p>
                <a:r>
                  <a:rPr lang="en-US" sz="2000" b="1" dirty="0">
                    <a:solidFill>
                      <a:schemeClr val="accent1">
                        <a:lumMod val="60000"/>
                        <a:lumOff val="40000"/>
                      </a:schemeClr>
                    </a:solidFill>
                  </a:rPr>
                  <a:t>- - - - </a:t>
                </a:r>
              </a:p>
              <a:p>
                <a:r>
                  <a:rPr lang="en-US" sz="2000" b="1" dirty="0">
                    <a:solidFill>
                      <a:schemeClr val="accent1">
                        <a:lumMod val="60000"/>
                        <a:lumOff val="40000"/>
                      </a:schemeClr>
                    </a:solidFill>
                  </a:rPr>
                  <a:t> - - - - </a:t>
                </a:r>
              </a:p>
            </p:txBody>
          </p:sp>
          <p:sp>
            <p:nvSpPr>
              <p:cNvPr id="27" name="Cloud 26">
                <a:extLst>
                  <a:ext uri="{FF2B5EF4-FFF2-40B4-BE49-F238E27FC236}">
                    <a16:creationId xmlns:a16="http://schemas.microsoft.com/office/drawing/2014/main" id="{B7768E14-CBEB-774A-BB16-4BCAF2CAA5E7}"/>
                  </a:ext>
                </a:extLst>
              </p:cNvPr>
              <p:cNvSpPr/>
              <p:nvPr/>
            </p:nvSpPr>
            <p:spPr>
              <a:xfrm rot="847553">
                <a:off x="1810963" y="4691699"/>
                <a:ext cx="331421" cy="291301"/>
              </a:xfrm>
              <a:prstGeom prst="cloud">
                <a:avLst/>
              </a:prstGeom>
              <a:solidFill>
                <a:schemeClr val="accent5">
                  <a:lumMod val="20000"/>
                  <a:lumOff val="8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32" name="Picture 8" descr="Public Domain Clip Art Image | Trout silhouette | ID ...">
              <a:extLst>
                <a:ext uri="{FF2B5EF4-FFF2-40B4-BE49-F238E27FC236}">
                  <a16:creationId xmlns:a16="http://schemas.microsoft.com/office/drawing/2014/main" id="{B88EF615-922E-0242-A939-7288F5CD5E38}"/>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4918" b="95902" l="4369" r="98544">
                          <a14:foregroundMark x1="76272" y1="89364" x2="83981" y2="88934"/>
                          <a14:foregroundMark x1="39806" y1="91393" x2="60094" y2="90264"/>
                          <a14:foregroundMark x1="83981" y1="88934" x2="73301" y2="84426"/>
                          <a14:foregroundMark x1="77903" y1="91527" x2="85922" y2="90574"/>
                          <a14:foregroundMark x1="51456" y1="94672" x2="56225" y2="94105"/>
                          <a14:foregroundMark x1="62420" y1="95944" x2="62273" y2="95932"/>
                          <a14:foregroundMark x1="68603" y1="96441" x2="67267" y2="96333"/>
                          <a14:foregroundMark x1="77184" y1="97131" x2="73521" y2="96837"/>
                          <a14:foregroundMark x1="92718" y1="85246" x2="98544" y2="79508"/>
                          <a14:foregroundMark x1="8252" y1="70492" x2="4854" y2="56967"/>
                          <a14:foregroundMark x1="66019" y1="4918" x2="51456" y2="5738"/>
                          <a14:backgroundMark x1="75243" y1="90574" x2="64563" y2="91393"/>
                          <a14:backgroundMark x1="75243" y1="90574" x2="75243" y2="90574"/>
                          <a14:backgroundMark x1="63107" y1="91803" x2="63592" y2="90984"/>
                          <a14:backgroundMark x1="60194" y1="90164" x2="66019" y2="92213"/>
                          <a14:backgroundMark x1="65049" y1="93443" x2="68447" y2="93852"/>
                          <a14:backgroundMark x1="65534" y1="93033" x2="67476" y2="93852"/>
                          <a14:backgroundMark x1="66019" y1="93852" x2="64563" y2="92623"/>
                          <a14:backgroundMark x1="76214" y1="90574" x2="73301" y2="90164"/>
                          <a14:backgroundMark x1="77184" y1="90574" x2="75243" y2="90574"/>
                          <a14:backgroundMark x1="77184" y1="90574" x2="74757" y2="90574"/>
                        </a14:backgroundRemoval>
                      </a14:imgEffect>
                    </a14:imgLayer>
                  </a14:imgProps>
                </a:ext>
                <a:ext uri="{28A0092B-C50C-407E-A947-70E740481C1C}">
                  <a14:useLocalDpi xmlns:a14="http://schemas.microsoft.com/office/drawing/2010/main" val="0"/>
                </a:ext>
              </a:extLst>
            </a:blip>
            <a:srcRect/>
            <a:stretch>
              <a:fillRect/>
            </a:stretch>
          </p:blipFill>
          <p:spPr bwMode="auto">
            <a:xfrm rot="6184363" flipV="1">
              <a:off x="2179407" y="2957960"/>
              <a:ext cx="805174" cy="10680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a:extLst>
                <a:ext uri="{FF2B5EF4-FFF2-40B4-BE49-F238E27FC236}">
                  <a16:creationId xmlns:a16="http://schemas.microsoft.com/office/drawing/2014/main" id="{C626387B-CECD-CD4D-BAD8-EBA812A5E607}"/>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33530" b="49803" l="37288" r="40777">
                          <a14:foregroundMark x1="38016" y1="34827" x2="38774" y2="33923"/>
                          <a14:foregroundMark x1="38865" y1="33530" x2="38258" y2="33569"/>
                          <a14:foregroundMark x1="37925" y1="38561" x2="39078" y2="43082"/>
                          <a14:foregroundMark x1="39078" y1="43082" x2="39108" y2="49803"/>
                          <a14:foregroundMark x1="39563" y1="44143" x2="40049" y2="44575"/>
                          <a14:foregroundMark x1="39593" y1="44969" x2="39775" y2="47288"/>
                          <a14:foregroundMark x1="40352" y1="45951" x2="40231" y2="46305"/>
                          <a14:foregroundMark x1="37470" y1="43947" x2="37712" y2="47406"/>
                        </a14:backgroundRemoval>
                      </a14:imgEffect>
                    </a14:imgLayer>
                  </a14:imgProps>
                </a:ext>
              </a:extLst>
            </a:blip>
            <a:srcRect l="36841" t="32631" r="58690" b="49388"/>
            <a:stretch/>
          </p:blipFill>
          <p:spPr>
            <a:xfrm>
              <a:off x="600672" y="3225491"/>
              <a:ext cx="326828" cy="1014270"/>
            </a:xfrm>
            <a:prstGeom prst="rect">
              <a:avLst/>
            </a:prstGeom>
          </p:spPr>
        </p:pic>
        <p:pic>
          <p:nvPicPr>
            <p:cNvPr id="37" name="Picture 36">
              <a:extLst>
                <a:ext uri="{FF2B5EF4-FFF2-40B4-BE49-F238E27FC236}">
                  <a16:creationId xmlns:a16="http://schemas.microsoft.com/office/drawing/2014/main" id="{47C49B25-A7EB-0841-A5BD-2BF49292F216}"/>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54285" b="62893" l="55431" r="60801">
                          <a14:foregroundMark x1="59163" y1="56840" x2="57524" y2="57469"/>
                          <a14:foregroundMark x1="57524" y1="57469" x2="58677" y2="55778"/>
                          <a14:foregroundMark x1="58677" y1="55778" x2="58495" y2="54953"/>
                          <a14:foregroundMark x1="57888" y1="57586" x2="57828" y2="58137"/>
                          <a14:foregroundMark x1="58465" y1="57704" x2="58374" y2="57980"/>
                          <a14:foregroundMark x1="59345" y1="54874" x2="58708" y2="54796"/>
                          <a14:foregroundMark x1="57251" y1="54678" x2="56220" y2="54835"/>
                          <a14:foregroundMark x1="56796" y1="56171" x2="56796" y2="56368"/>
                          <a14:foregroundMark x1="57373" y1="56486" x2="57342" y2="57547"/>
                          <a14:foregroundMark x1="56766" y1="55228" x2="56341" y2="55031"/>
                          <a14:foregroundMark x1="56705" y1="54285" x2="56159" y2="54403"/>
                          <a14:foregroundMark x1="56584" y1="57272" x2="56705" y2="58530"/>
                          <a14:foregroundMark x1="56826" y1="57862" x2="57251" y2="58923"/>
                          <a14:foregroundMark x1="56978" y1="55700" x2="56523" y2="55582"/>
                        </a14:backgroundRemoval>
                      </a14:imgEffect>
                    </a14:imgLayer>
                  </a14:imgProps>
                </a:ext>
              </a:extLst>
            </a:blip>
            <a:srcRect l="54787" t="53692" r="40120" b="40533"/>
            <a:stretch/>
          </p:blipFill>
          <p:spPr>
            <a:xfrm>
              <a:off x="1441899" y="3703175"/>
              <a:ext cx="613516" cy="536598"/>
            </a:xfrm>
            <a:prstGeom prst="rect">
              <a:avLst/>
            </a:prstGeom>
          </p:spPr>
        </p:pic>
        <p:pic>
          <p:nvPicPr>
            <p:cNvPr id="38" name="Picture 37">
              <a:extLst>
                <a:ext uri="{FF2B5EF4-FFF2-40B4-BE49-F238E27FC236}">
                  <a16:creationId xmlns:a16="http://schemas.microsoft.com/office/drawing/2014/main" id="{ED7B0442-683D-8647-823F-0468222E6DEA}"/>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58530" b="63443" l="57767" r="59618">
                          <a14:foregroundMark x1="59436" y1="59041" x2="57979" y2="60142"/>
                          <a14:foregroundMark x1="57979" y1="60142" x2="59405" y2="59159"/>
                          <a14:foregroundMark x1="58010" y1="60259" x2="58920" y2="60181"/>
                          <a14:foregroundMark x1="58343" y1="61164" x2="59436" y2="59513"/>
                          <a14:foregroundMark x1="59436" y1="59513" x2="57858" y2="60299"/>
                          <a14:foregroundMark x1="57858" y1="60299" x2="58283" y2="61203"/>
                          <a14:foregroundMark x1="57888" y1="60810" x2="58192" y2="61321"/>
                          <a14:foregroundMark x1="59405" y1="58608" x2="58859" y2="58569"/>
                          <a14:foregroundMark x1="58343" y1="58726" x2="57858" y2="59827"/>
                          <a14:foregroundMark x1="57767" y1="61321" x2="57949" y2="62421"/>
                          <a14:foregroundMark x1="58556" y1="61399" x2="58070" y2="63443"/>
                          <a14:foregroundMark x1="58070" y1="63443" x2="57888" y2="62539"/>
                          <a14:foregroundMark x1="59587" y1="62343" x2="59618" y2="61714"/>
                        </a14:backgroundRemoval>
                      </a14:imgEffect>
                    </a14:imgLayer>
                  </a14:imgProps>
                </a:ext>
              </a:extLst>
            </a:blip>
            <a:srcRect l="57651" t="58432" r="40104" b="36016"/>
            <a:stretch/>
          </p:blipFill>
          <p:spPr>
            <a:xfrm rot="16200000">
              <a:off x="1297254" y="3695541"/>
              <a:ext cx="366450" cy="698937"/>
            </a:xfrm>
            <a:prstGeom prst="rect">
              <a:avLst/>
            </a:prstGeom>
          </p:spPr>
        </p:pic>
      </p:grpSp>
      <p:sp>
        <p:nvSpPr>
          <p:cNvPr id="171" name="Rounded Rectangle 170">
            <a:extLst>
              <a:ext uri="{FF2B5EF4-FFF2-40B4-BE49-F238E27FC236}">
                <a16:creationId xmlns:a16="http://schemas.microsoft.com/office/drawing/2014/main" id="{CEEC9AE7-FA61-D049-9529-2DCAAC23FB13}"/>
              </a:ext>
            </a:extLst>
          </p:cNvPr>
          <p:cNvSpPr/>
          <p:nvPr/>
        </p:nvSpPr>
        <p:spPr>
          <a:xfrm>
            <a:off x="6944826" y="1005256"/>
            <a:ext cx="4824891" cy="4730460"/>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ounded Rectangle 171">
            <a:extLst>
              <a:ext uri="{FF2B5EF4-FFF2-40B4-BE49-F238E27FC236}">
                <a16:creationId xmlns:a16="http://schemas.microsoft.com/office/drawing/2014/main" id="{62B8230D-1A07-7947-8CE0-AC35BD49211A}"/>
              </a:ext>
            </a:extLst>
          </p:cNvPr>
          <p:cNvSpPr/>
          <p:nvPr/>
        </p:nvSpPr>
        <p:spPr>
          <a:xfrm>
            <a:off x="13302893" y="1024555"/>
            <a:ext cx="4824891" cy="4730460"/>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9" name="Block Arc 1028">
            <a:extLst>
              <a:ext uri="{FF2B5EF4-FFF2-40B4-BE49-F238E27FC236}">
                <a16:creationId xmlns:a16="http://schemas.microsoft.com/office/drawing/2014/main" id="{24C47976-69C4-E74C-9D73-CC9B8F41F846}"/>
              </a:ext>
            </a:extLst>
          </p:cNvPr>
          <p:cNvSpPr/>
          <p:nvPr/>
        </p:nvSpPr>
        <p:spPr>
          <a:xfrm rot="8384158">
            <a:off x="4602303" y="5219523"/>
            <a:ext cx="819644" cy="626850"/>
          </a:xfrm>
          <a:prstGeom prst="blockArc">
            <a:avLst>
              <a:gd name="adj1" fmla="val 11410989"/>
              <a:gd name="adj2" fmla="val 20004883"/>
              <a:gd name="adj3" fmla="val 263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7" name="Block Arc 176">
            <a:extLst>
              <a:ext uri="{FF2B5EF4-FFF2-40B4-BE49-F238E27FC236}">
                <a16:creationId xmlns:a16="http://schemas.microsoft.com/office/drawing/2014/main" id="{E5595F0E-3BCA-AE46-BBD9-D5AFE53CD7CC}"/>
              </a:ext>
            </a:extLst>
          </p:cNvPr>
          <p:cNvSpPr/>
          <p:nvPr/>
        </p:nvSpPr>
        <p:spPr>
          <a:xfrm rot="13463967">
            <a:off x="209392" y="5203517"/>
            <a:ext cx="858745" cy="626850"/>
          </a:xfrm>
          <a:prstGeom prst="blockArc">
            <a:avLst>
              <a:gd name="adj1" fmla="val 11904839"/>
              <a:gd name="adj2" fmla="val 20004883"/>
              <a:gd name="adj3" fmla="val 263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8" name="Rounded Rectangle 177">
            <a:extLst>
              <a:ext uri="{FF2B5EF4-FFF2-40B4-BE49-F238E27FC236}">
                <a16:creationId xmlns:a16="http://schemas.microsoft.com/office/drawing/2014/main" id="{4FFE1BF6-B24B-6F40-93CE-DD314230D448}"/>
              </a:ext>
            </a:extLst>
          </p:cNvPr>
          <p:cNvSpPr/>
          <p:nvPr/>
        </p:nvSpPr>
        <p:spPr>
          <a:xfrm>
            <a:off x="408578" y="999010"/>
            <a:ext cx="4824891" cy="4732090"/>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Diagonal Stripe 1032">
            <a:extLst>
              <a:ext uri="{FF2B5EF4-FFF2-40B4-BE49-F238E27FC236}">
                <a16:creationId xmlns:a16="http://schemas.microsoft.com/office/drawing/2014/main" id="{D8FB1575-ECA6-EE48-91EA-9266DD689B66}"/>
              </a:ext>
            </a:extLst>
          </p:cNvPr>
          <p:cNvSpPr/>
          <p:nvPr/>
        </p:nvSpPr>
        <p:spPr>
          <a:xfrm rot="16562579">
            <a:off x="1679548" y="5486242"/>
            <a:ext cx="124566" cy="116602"/>
          </a:xfrm>
          <a:prstGeom prst="diagStrip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2" name="TextBox 61">
            <a:extLst>
              <a:ext uri="{FF2B5EF4-FFF2-40B4-BE49-F238E27FC236}">
                <a16:creationId xmlns:a16="http://schemas.microsoft.com/office/drawing/2014/main" id="{90ACD09F-B4BC-AA45-9184-2D1935956749}"/>
              </a:ext>
            </a:extLst>
          </p:cNvPr>
          <p:cNvSpPr txBox="1"/>
          <p:nvPr/>
        </p:nvSpPr>
        <p:spPr>
          <a:xfrm flipH="1">
            <a:off x="21336283" y="3569320"/>
            <a:ext cx="1867499" cy="523220"/>
          </a:xfrm>
          <a:prstGeom prst="rect">
            <a:avLst/>
          </a:prstGeom>
          <a:noFill/>
        </p:spPr>
        <p:txBody>
          <a:bodyPr wrap="none" rtlCol="0">
            <a:spAutoFit/>
          </a:bodyPr>
          <a:lstStyle/>
          <a:p>
            <a:r>
              <a:rPr lang="en-US" sz="2800" b="1" dirty="0"/>
              <a:t>intolerance</a:t>
            </a:r>
          </a:p>
        </p:txBody>
      </p:sp>
      <p:sp>
        <p:nvSpPr>
          <p:cNvPr id="67" name="TextBox 66">
            <a:extLst>
              <a:ext uri="{FF2B5EF4-FFF2-40B4-BE49-F238E27FC236}">
                <a16:creationId xmlns:a16="http://schemas.microsoft.com/office/drawing/2014/main" id="{5B1D65BB-53F8-A643-935E-97FD2A222AC2}"/>
              </a:ext>
            </a:extLst>
          </p:cNvPr>
          <p:cNvSpPr txBox="1"/>
          <p:nvPr/>
        </p:nvSpPr>
        <p:spPr>
          <a:xfrm flipH="1">
            <a:off x="21327227" y="1203827"/>
            <a:ext cx="1590307" cy="523220"/>
          </a:xfrm>
          <a:prstGeom prst="rect">
            <a:avLst/>
          </a:prstGeom>
          <a:noFill/>
        </p:spPr>
        <p:txBody>
          <a:bodyPr wrap="none" rtlCol="0">
            <a:spAutoFit/>
          </a:bodyPr>
          <a:lstStyle/>
          <a:p>
            <a:r>
              <a:rPr lang="en-US" sz="2800" b="1" dirty="0"/>
              <a:t>tolerance</a:t>
            </a:r>
          </a:p>
        </p:txBody>
      </p:sp>
      <p:sp>
        <p:nvSpPr>
          <p:cNvPr id="72" name="TextBox 71">
            <a:extLst>
              <a:ext uri="{FF2B5EF4-FFF2-40B4-BE49-F238E27FC236}">
                <a16:creationId xmlns:a16="http://schemas.microsoft.com/office/drawing/2014/main" id="{E76E4302-B6F5-334A-9FC2-472A4A2C4D63}"/>
              </a:ext>
            </a:extLst>
          </p:cNvPr>
          <p:cNvSpPr txBox="1"/>
          <p:nvPr/>
        </p:nvSpPr>
        <p:spPr>
          <a:xfrm rot="5400000" flipH="1">
            <a:off x="20174038" y="4007142"/>
            <a:ext cx="338722" cy="490583"/>
          </a:xfrm>
          <a:prstGeom prst="rect">
            <a:avLst/>
          </a:prstGeom>
          <a:noFill/>
        </p:spPr>
        <p:txBody>
          <a:bodyPr wrap="none" rtlCol="0">
            <a:spAutoFit/>
          </a:bodyPr>
          <a:lstStyle/>
          <a:p>
            <a:r>
              <a:rPr lang="en-US" b="1" dirty="0">
                <a:solidFill>
                  <a:schemeClr val="bg1"/>
                </a:solidFill>
              </a:rPr>
              <a:t>X</a:t>
            </a:r>
          </a:p>
        </p:txBody>
      </p:sp>
      <p:grpSp>
        <p:nvGrpSpPr>
          <p:cNvPr id="73" name="Group 72">
            <a:extLst>
              <a:ext uri="{FF2B5EF4-FFF2-40B4-BE49-F238E27FC236}">
                <a16:creationId xmlns:a16="http://schemas.microsoft.com/office/drawing/2014/main" id="{208DD93B-AB97-244B-80F6-ACA2D61B006E}"/>
              </a:ext>
            </a:extLst>
          </p:cNvPr>
          <p:cNvGrpSpPr/>
          <p:nvPr/>
        </p:nvGrpSpPr>
        <p:grpSpPr>
          <a:xfrm flipH="1">
            <a:off x="19686250" y="2018982"/>
            <a:ext cx="1637809" cy="779063"/>
            <a:chOff x="10887741" y="1816350"/>
            <a:chExt cx="1284993" cy="758021"/>
          </a:xfrm>
        </p:grpSpPr>
        <p:grpSp>
          <p:nvGrpSpPr>
            <p:cNvPr id="61" name="Group 60">
              <a:extLst>
                <a:ext uri="{FF2B5EF4-FFF2-40B4-BE49-F238E27FC236}">
                  <a16:creationId xmlns:a16="http://schemas.microsoft.com/office/drawing/2014/main" id="{C8CB950B-CCD1-E043-85D6-F66EF47E24B3}"/>
                </a:ext>
              </a:extLst>
            </p:cNvPr>
            <p:cNvGrpSpPr/>
            <p:nvPr/>
          </p:nvGrpSpPr>
          <p:grpSpPr>
            <a:xfrm>
              <a:off x="10887741" y="1831903"/>
              <a:ext cx="1284993" cy="742468"/>
              <a:chOff x="6692074" y="-1362354"/>
              <a:chExt cx="1284993" cy="742468"/>
            </a:xfrm>
          </p:grpSpPr>
          <p:sp>
            <p:nvSpPr>
              <p:cNvPr id="50" name="Oval 49">
                <a:extLst>
                  <a:ext uri="{FF2B5EF4-FFF2-40B4-BE49-F238E27FC236}">
                    <a16:creationId xmlns:a16="http://schemas.microsoft.com/office/drawing/2014/main" id="{5C26DDD2-B61D-614F-8790-E0158408B316}"/>
                  </a:ext>
                </a:extLst>
              </p:cNvPr>
              <p:cNvSpPr/>
              <p:nvPr/>
            </p:nvSpPr>
            <p:spPr>
              <a:xfrm>
                <a:off x="6833287" y="-1256512"/>
                <a:ext cx="1013254" cy="5221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51" name="Triangle 50">
                <a:extLst>
                  <a:ext uri="{FF2B5EF4-FFF2-40B4-BE49-F238E27FC236}">
                    <a16:creationId xmlns:a16="http://schemas.microsoft.com/office/drawing/2014/main" id="{27109FFE-CD29-8241-8054-67EC594F47D7}"/>
                  </a:ext>
                </a:extLst>
              </p:cNvPr>
              <p:cNvSpPr/>
              <p:nvPr/>
            </p:nvSpPr>
            <p:spPr>
              <a:xfrm rot="5400000">
                <a:off x="6628731" y="-117955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70" name="Triangle 69">
                <a:extLst>
                  <a:ext uri="{FF2B5EF4-FFF2-40B4-BE49-F238E27FC236}">
                    <a16:creationId xmlns:a16="http://schemas.microsoft.com/office/drawing/2014/main" id="{641ACC72-05B9-584D-BD80-A30CD2CCD988}"/>
                  </a:ext>
                </a:extLst>
              </p:cNvPr>
              <p:cNvSpPr/>
              <p:nvPr/>
            </p:nvSpPr>
            <p:spPr>
              <a:xfrm rot="5086734">
                <a:off x="7078863" y="-107864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71" name="Oval 70">
                <a:extLst>
                  <a:ext uri="{FF2B5EF4-FFF2-40B4-BE49-F238E27FC236}">
                    <a16:creationId xmlns:a16="http://schemas.microsoft.com/office/drawing/2014/main" id="{644E3E7A-4A93-7B4A-8477-69082D03018E}"/>
                  </a:ext>
                </a:extLst>
              </p:cNvPr>
              <p:cNvSpPr/>
              <p:nvPr/>
            </p:nvSpPr>
            <p:spPr>
              <a:xfrm>
                <a:off x="7617330" y="-1142701"/>
                <a:ext cx="91440" cy="914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54" name="Arc 53">
                <a:extLst>
                  <a:ext uri="{FF2B5EF4-FFF2-40B4-BE49-F238E27FC236}">
                    <a16:creationId xmlns:a16="http://schemas.microsoft.com/office/drawing/2014/main" id="{8853B57F-A655-5B49-8083-0D9152068B7F}"/>
                  </a:ext>
                </a:extLst>
              </p:cNvPr>
              <p:cNvSpPr/>
              <p:nvPr/>
            </p:nvSpPr>
            <p:spPr>
              <a:xfrm rot="9153461">
                <a:off x="7455642" y="-1362354"/>
                <a:ext cx="521425" cy="494003"/>
              </a:xfrm>
              <a:prstGeom prst="arc">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92" name="Triangle 91">
              <a:extLst>
                <a:ext uri="{FF2B5EF4-FFF2-40B4-BE49-F238E27FC236}">
                  <a16:creationId xmlns:a16="http://schemas.microsoft.com/office/drawing/2014/main" id="{0AD39C9F-D6BD-A744-8AFD-BF7E9A8DCF72}"/>
                </a:ext>
              </a:extLst>
            </p:cNvPr>
            <p:cNvSpPr/>
            <p:nvPr/>
          </p:nvSpPr>
          <p:spPr>
            <a:xfrm rot="5086734">
              <a:off x="11239372" y="1879693"/>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19" name="TextBox 118">
            <a:extLst>
              <a:ext uri="{FF2B5EF4-FFF2-40B4-BE49-F238E27FC236}">
                <a16:creationId xmlns:a16="http://schemas.microsoft.com/office/drawing/2014/main" id="{F1ABDD44-09A3-8445-A5C0-8B0C575CC0F6}"/>
              </a:ext>
            </a:extLst>
          </p:cNvPr>
          <p:cNvSpPr txBox="1"/>
          <p:nvPr/>
        </p:nvSpPr>
        <p:spPr>
          <a:xfrm rot="5400000" flipH="1">
            <a:off x="19900341" y="4221477"/>
            <a:ext cx="338722" cy="490583"/>
          </a:xfrm>
          <a:prstGeom prst="rect">
            <a:avLst/>
          </a:prstGeom>
          <a:noFill/>
        </p:spPr>
        <p:txBody>
          <a:bodyPr wrap="none" rtlCol="0">
            <a:spAutoFit/>
          </a:bodyPr>
          <a:lstStyle/>
          <a:p>
            <a:r>
              <a:rPr lang="en-US" b="1" dirty="0">
                <a:solidFill>
                  <a:schemeClr val="bg1"/>
                </a:solidFill>
              </a:rPr>
              <a:t>X</a:t>
            </a:r>
          </a:p>
        </p:txBody>
      </p:sp>
      <p:grpSp>
        <p:nvGrpSpPr>
          <p:cNvPr id="137" name="Group 136">
            <a:extLst>
              <a:ext uri="{FF2B5EF4-FFF2-40B4-BE49-F238E27FC236}">
                <a16:creationId xmlns:a16="http://schemas.microsoft.com/office/drawing/2014/main" id="{A5A228AA-7786-AC42-8DBF-2903D303B181}"/>
              </a:ext>
            </a:extLst>
          </p:cNvPr>
          <p:cNvGrpSpPr/>
          <p:nvPr/>
        </p:nvGrpSpPr>
        <p:grpSpPr>
          <a:xfrm flipH="1">
            <a:off x="19608471" y="4468661"/>
            <a:ext cx="1736788" cy="908527"/>
            <a:chOff x="11974476" y="2984420"/>
            <a:chExt cx="967076" cy="645994"/>
          </a:xfrm>
        </p:grpSpPr>
        <p:grpSp>
          <p:nvGrpSpPr>
            <p:cNvPr id="138" name="Group 137">
              <a:extLst>
                <a:ext uri="{FF2B5EF4-FFF2-40B4-BE49-F238E27FC236}">
                  <a16:creationId xmlns:a16="http://schemas.microsoft.com/office/drawing/2014/main" id="{6F906761-8FFD-434D-AD73-9C0F12145418}"/>
                </a:ext>
              </a:extLst>
            </p:cNvPr>
            <p:cNvGrpSpPr/>
            <p:nvPr/>
          </p:nvGrpSpPr>
          <p:grpSpPr>
            <a:xfrm>
              <a:off x="11974476" y="2984420"/>
              <a:ext cx="967076" cy="645994"/>
              <a:chOff x="10887741" y="1816350"/>
              <a:chExt cx="1362649" cy="883985"/>
            </a:xfrm>
          </p:grpSpPr>
          <p:grpSp>
            <p:nvGrpSpPr>
              <p:cNvPr id="140" name="Group 139">
                <a:extLst>
                  <a:ext uri="{FF2B5EF4-FFF2-40B4-BE49-F238E27FC236}">
                    <a16:creationId xmlns:a16="http://schemas.microsoft.com/office/drawing/2014/main" id="{78C08B2F-BFF5-D348-A7BE-1A843C42C40F}"/>
                  </a:ext>
                </a:extLst>
              </p:cNvPr>
              <p:cNvGrpSpPr/>
              <p:nvPr/>
            </p:nvGrpSpPr>
            <p:grpSpPr>
              <a:xfrm>
                <a:off x="10887741" y="1937745"/>
                <a:ext cx="1362649" cy="762590"/>
                <a:chOff x="6692074" y="-1256512"/>
                <a:chExt cx="1362649" cy="762590"/>
              </a:xfrm>
            </p:grpSpPr>
            <p:sp>
              <p:nvSpPr>
                <p:cNvPr id="142" name="Oval 141">
                  <a:extLst>
                    <a:ext uri="{FF2B5EF4-FFF2-40B4-BE49-F238E27FC236}">
                      <a16:creationId xmlns:a16="http://schemas.microsoft.com/office/drawing/2014/main" id="{0D529F8E-1905-AE48-8171-6DDA56C6856B}"/>
                    </a:ext>
                  </a:extLst>
                </p:cNvPr>
                <p:cNvSpPr/>
                <p:nvPr/>
              </p:nvSpPr>
              <p:spPr>
                <a:xfrm>
                  <a:off x="6833287" y="-1256512"/>
                  <a:ext cx="1013254" cy="5221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3" name="Triangle 142">
                  <a:extLst>
                    <a:ext uri="{FF2B5EF4-FFF2-40B4-BE49-F238E27FC236}">
                      <a16:creationId xmlns:a16="http://schemas.microsoft.com/office/drawing/2014/main" id="{47CE7D59-241D-0A45-9119-39EE512E75C8}"/>
                    </a:ext>
                  </a:extLst>
                </p:cNvPr>
                <p:cNvSpPr/>
                <p:nvPr/>
              </p:nvSpPr>
              <p:spPr>
                <a:xfrm rot="5400000">
                  <a:off x="6628731" y="-117955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4" name="Triangle 143">
                  <a:extLst>
                    <a:ext uri="{FF2B5EF4-FFF2-40B4-BE49-F238E27FC236}">
                      <a16:creationId xmlns:a16="http://schemas.microsoft.com/office/drawing/2014/main" id="{E143FC69-D1C8-2A4C-8353-C37A0C4B699B}"/>
                    </a:ext>
                  </a:extLst>
                </p:cNvPr>
                <p:cNvSpPr/>
                <p:nvPr/>
              </p:nvSpPr>
              <p:spPr>
                <a:xfrm rot="5086734">
                  <a:off x="7078863" y="-107864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5" name="Arc 144">
                  <a:extLst>
                    <a:ext uri="{FF2B5EF4-FFF2-40B4-BE49-F238E27FC236}">
                      <a16:creationId xmlns:a16="http://schemas.microsoft.com/office/drawing/2014/main" id="{75A2AD31-087C-5740-9D40-EA95CFAC89F8}"/>
                    </a:ext>
                  </a:extLst>
                </p:cNvPr>
                <p:cNvSpPr/>
                <p:nvPr/>
              </p:nvSpPr>
              <p:spPr>
                <a:xfrm rot="17491405">
                  <a:off x="7547193" y="-1001452"/>
                  <a:ext cx="506391" cy="508669"/>
                </a:xfrm>
                <a:prstGeom prst="arc">
                  <a:avLst>
                    <a:gd name="adj1" fmla="val 16423712"/>
                    <a:gd name="adj2" fmla="val 0"/>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41" name="Triangle 140">
                <a:extLst>
                  <a:ext uri="{FF2B5EF4-FFF2-40B4-BE49-F238E27FC236}">
                    <a16:creationId xmlns:a16="http://schemas.microsoft.com/office/drawing/2014/main" id="{8936F3D8-3ABC-BB43-8123-147FFC59F14F}"/>
                  </a:ext>
                </a:extLst>
              </p:cNvPr>
              <p:cNvSpPr/>
              <p:nvPr/>
            </p:nvSpPr>
            <p:spPr>
              <a:xfrm rot="5086734">
                <a:off x="11239372" y="1879693"/>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39" name="TextBox 138">
              <a:extLst>
                <a:ext uri="{FF2B5EF4-FFF2-40B4-BE49-F238E27FC236}">
                  <a16:creationId xmlns:a16="http://schemas.microsoft.com/office/drawing/2014/main" id="{0509756C-8B29-734C-AFC7-DCC4E9660C6A}"/>
                </a:ext>
              </a:extLst>
            </p:cNvPr>
            <p:cNvSpPr txBox="1"/>
            <p:nvPr/>
          </p:nvSpPr>
          <p:spPr>
            <a:xfrm rot="16200000">
              <a:off x="12502573" y="3063932"/>
              <a:ext cx="230921" cy="250402"/>
            </a:xfrm>
            <a:prstGeom prst="rect">
              <a:avLst/>
            </a:prstGeom>
            <a:noFill/>
          </p:spPr>
          <p:txBody>
            <a:bodyPr wrap="none" rtlCol="0">
              <a:spAutoFit/>
            </a:bodyPr>
            <a:lstStyle/>
            <a:p>
              <a:r>
                <a:rPr lang="en-US" sz="1600" b="1" dirty="0">
                  <a:solidFill>
                    <a:schemeClr val="bg1"/>
                  </a:solidFill>
                </a:rPr>
                <a:t>X</a:t>
              </a:r>
            </a:p>
          </p:txBody>
        </p:sp>
      </p:grpSp>
      <p:sp>
        <p:nvSpPr>
          <p:cNvPr id="164" name="TextBox 163">
            <a:extLst>
              <a:ext uri="{FF2B5EF4-FFF2-40B4-BE49-F238E27FC236}">
                <a16:creationId xmlns:a16="http://schemas.microsoft.com/office/drawing/2014/main" id="{D41901C9-0D71-904F-96CF-A3305139553C}"/>
              </a:ext>
            </a:extLst>
          </p:cNvPr>
          <p:cNvSpPr txBox="1"/>
          <p:nvPr/>
        </p:nvSpPr>
        <p:spPr>
          <a:xfrm>
            <a:off x="20100890" y="258021"/>
            <a:ext cx="3889065" cy="584775"/>
          </a:xfrm>
          <a:prstGeom prst="rect">
            <a:avLst/>
          </a:prstGeom>
          <a:noFill/>
        </p:spPr>
        <p:txBody>
          <a:bodyPr wrap="square" rtlCol="0">
            <a:spAutoFit/>
          </a:bodyPr>
          <a:lstStyle/>
          <a:p>
            <a:pPr algn="ctr"/>
            <a:r>
              <a:rPr lang="en-US" sz="3200" b="1" dirty="0">
                <a:latin typeface="Arial" panose="020B0604020202020204" pitchFamily="34" charset="0"/>
                <a:cs typeface="Arial" panose="020B0604020202020204" pitchFamily="34" charset="0"/>
              </a:rPr>
              <a:t>Signatures</a:t>
            </a:r>
          </a:p>
        </p:txBody>
      </p:sp>
      <p:sp>
        <p:nvSpPr>
          <p:cNvPr id="173" name="Rounded Rectangle 172">
            <a:extLst>
              <a:ext uri="{FF2B5EF4-FFF2-40B4-BE49-F238E27FC236}">
                <a16:creationId xmlns:a16="http://schemas.microsoft.com/office/drawing/2014/main" id="{766753E8-32ED-3144-895B-26B66B8D2D82}"/>
              </a:ext>
            </a:extLst>
          </p:cNvPr>
          <p:cNvSpPr/>
          <p:nvPr/>
        </p:nvSpPr>
        <p:spPr>
          <a:xfrm>
            <a:off x="19612677" y="990932"/>
            <a:ext cx="4824891" cy="4740168"/>
          </a:xfrm>
          <a:prstGeom prst="roundRect">
            <a:avLst>
              <a:gd name="adj" fmla="val 828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7" name="Group 126">
            <a:extLst>
              <a:ext uri="{FF2B5EF4-FFF2-40B4-BE49-F238E27FC236}">
                <a16:creationId xmlns:a16="http://schemas.microsoft.com/office/drawing/2014/main" id="{AAC9AE2D-699D-4645-8A20-104CD3139192}"/>
              </a:ext>
            </a:extLst>
          </p:cNvPr>
          <p:cNvGrpSpPr/>
          <p:nvPr/>
        </p:nvGrpSpPr>
        <p:grpSpPr>
          <a:xfrm rot="16200000">
            <a:off x="22409932" y="1530318"/>
            <a:ext cx="1369922" cy="1683337"/>
            <a:chOff x="12380632" y="4181986"/>
            <a:chExt cx="1026165" cy="982218"/>
          </a:xfrm>
        </p:grpSpPr>
        <p:grpSp>
          <p:nvGrpSpPr>
            <p:cNvPr id="128" name="Group 127">
              <a:extLst>
                <a:ext uri="{FF2B5EF4-FFF2-40B4-BE49-F238E27FC236}">
                  <a16:creationId xmlns:a16="http://schemas.microsoft.com/office/drawing/2014/main" id="{1B274E5E-F794-DF47-8C7E-C240431DBE03}"/>
                </a:ext>
              </a:extLst>
            </p:cNvPr>
            <p:cNvGrpSpPr/>
            <p:nvPr/>
          </p:nvGrpSpPr>
          <p:grpSpPr>
            <a:xfrm>
              <a:off x="12386550" y="4181986"/>
              <a:ext cx="444205" cy="319725"/>
              <a:chOff x="12393520" y="4443531"/>
              <a:chExt cx="444205" cy="319725"/>
            </a:xfrm>
          </p:grpSpPr>
          <p:sp>
            <p:nvSpPr>
              <p:cNvPr id="154" name="Oval 153">
                <a:extLst>
                  <a:ext uri="{FF2B5EF4-FFF2-40B4-BE49-F238E27FC236}">
                    <a16:creationId xmlns:a16="http://schemas.microsoft.com/office/drawing/2014/main" id="{A59720ED-F107-4F48-B1A3-324C1B2E9078}"/>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id="{09C23DD0-A22C-8247-9757-F819B90F9066}"/>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E4330E71-085B-AA4C-AEE7-3FBA65CC1EFA}"/>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02C29EFF-9BE2-8646-BC6C-7A0FF035DE30}"/>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id="{E4D7F5E6-E5B3-3440-B9B8-903598E38133}"/>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id="{CDC7C475-66A1-6646-80E0-052450477A4E}"/>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id="{630366E7-73D5-8B46-B292-3727EEA760E6}"/>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9" name="Group 128">
              <a:extLst>
                <a:ext uri="{FF2B5EF4-FFF2-40B4-BE49-F238E27FC236}">
                  <a16:creationId xmlns:a16="http://schemas.microsoft.com/office/drawing/2014/main" id="{EEE320EA-D3F7-FD43-91CE-E38D88D862B4}"/>
                </a:ext>
              </a:extLst>
            </p:cNvPr>
            <p:cNvGrpSpPr/>
            <p:nvPr/>
          </p:nvGrpSpPr>
          <p:grpSpPr>
            <a:xfrm>
              <a:off x="12962592" y="4443531"/>
              <a:ext cx="444205" cy="319725"/>
              <a:chOff x="12393520" y="4443531"/>
              <a:chExt cx="444205" cy="319725"/>
            </a:xfrm>
          </p:grpSpPr>
          <p:sp>
            <p:nvSpPr>
              <p:cNvPr id="147" name="Oval 146">
                <a:extLst>
                  <a:ext uri="{FF2B5EF4-FFF2-40B4-BE49-F238E27FC236}">
                    <a16:creationId xmlns:a16="http://schemas.microsoft.com/office/drawing/2014/main" id="{8881659F-0E85-FE4D-98CD-5AFB00EBA741}"/>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54D1B93B-CA4C-D548-91D0-10247957E9B2}"/>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EF1C73D1-1244-564D-B9A3-19AF53D42264}"/>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E72C663C-61A6-B84F-B27F-597CB8216CC0}"/>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92D4FE66-BE1A-0E4D-A7D9-7159504003AA}"/>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F7A74E79-6FF4-3E4A-A91F-B6A909B01011}"/>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EFC082A6-11FA-C74B-9C8A-6EA56D78608F}"/>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Group 129">
              <a:extLst>
                <a:ext uri="{FF2B5EF4-FFF2-40B4-BE49-F238E27FC236}">
                  <a16:creationId xmlns:a16="http://schemas.microsoft.com/office/drawing/2014/main" id="{D62B146D-EC05-3340-925D-C0E1304DE15E}"/>
                </a:ext>
              </a:extLst>
            </p:cNvPr>
            <p:cNvGrpSpPr/>
            <p:nvPr/>
          </p:nvGrpSpPr>
          <p:grpSpPr>
            <a:xfrm>
              <a:off x="12380632" y="4844479"/>
              <a:ext cx="444205" cy="319725"/>
              <a:chOff x="12393520" y="4443531"/>
              <a:chExt cx="444205" cy="319725"/>
            </a:xfrm>
          </p:grpSpPr>
          <p:sp>
            <p:nvSpPr>
              <p:cNvPr id="131" name="Oval 130">
                <a:extLst>
                  <a:ext uri="{FF2B5EF4-FFF2-40B4-BE49-F238E27FC236}">
                    <a16:creationId xmlns:a16="http://schemas.microsoft.com/office/drawing/2014/main" id="{8AEC56DF-0B84-3C4B-99CE-B1C136CFCDF1}"/>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2DD7634-CB8A-EB45-9D95-AB3B42444CB6}"/>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4568F357-3CA3-234A-8B2E-C7483707CFD2}"/>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F137DE6D-913F-E946-9A70-71F6BA5A9C0D}"/>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4D204B4E-98BF-F34F-8AB2-64DEF65C5598}"/>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25CE5E79-20B4-AF4A-9F11-DBC8E51C7F43}"/>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020B28FA-8962-7348-888D-4F190CDE2CDE}"/>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63" name="Group 162">
            <a:extLst>
              <a:ext uri="{FF2B5EF4-FFF2-40B4-BE49-F238E27FC236}">
                <a16:creationId xmlns:a16="http://schemas.microsoft.com/office/drawing/2014/main" id="{083B13A1-B2AF-6F45-AFBE-2203B2016DD4}"/>
              </a:ext>
            </a:extLst>
          </p:cNvPr>
          <p:cNvGrpSpPr/>
          <p:nvPr/>
        </p:nvGrpSpPr>
        <p:grpSpPr>
          <a:xfrm rot="16200000">
            <a:off x="22434284" y="3949043"/>
            <a:ext cx="1428684" cy="1725902"/>
            <a:chOff x="13733602" y="4182663"/>
            <a:chExt cx="1026165" cy="982218"/>
          </a:xfrm>
        </p:grpSpPr>
        <p:grpSp>
          <p:nvGrpSpPr>
            <p:cNvPr id="166" name="Group 165">
              <a:extLst>
                <a:ext uri="{FF2B5EF4-FFF2-40B4-BE49-F238E27FC236}">
                  <a16:creationId xmlns:a16="http://schemas.microsoft.com/office/drawing/2014/main" id="{A183AAF7-C03F-7840-8FC1-5D812ECE7FE0}"/>
                </a:ext>
              </a:extLst>
            </p:cNvPr>
            <p:cNvGrpSpPr/>
            <p:nvPr/>
          </p:nvGrpSpPr>
          <p:grpSpPr>
            <a:xfrm>
              <a:off x="13739520" y="4182663"/>
              <a:ext cx="444205" cy="319725"/>
              <a:chOff x="12393520" y="4443531"/>
              <a:chExt cx="444205" cy="319725"/>
            </a:xfrm>
          </p:grpSpPr>
          <p:sp>
            <p:nvSpPr>
              <p:cNvPr id="188" name="Oval 187">
                <a:extLst>
                  <a:ext uri="{FF2B5EF4-FFF2-40B4-BE49-F238E27FC236}">
                    <a16:creationId xmlns:a16="http://schemas.microsoft.com/office/drawing/2014/main" id="{E4790741-3C5A-7B45-9400-848190AD220B}"/>
                  </a:ext>
                </a:extLst>
              </p:cNvPr>
              <p:cNvSpPr/>
              <p:nvPr/>
            </p:nvSpPr>
            <p:spPr>
              <a:xfrm>
                <a:off x="12393521" y="444353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7FDF7468-14D4-0D40-A67F-9B59C83260A3}"/>
                  </a:ext>
                </a:extLst>
              </p:cNvPr>
              <p:cNvSpPr/>
              <p:nvPr/>
            </p:nvSpPr>
            <p:spPr>
              <a:xfrm>
                <a:off x="12507136" y="4483824"/>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189">
                <a:extLst>
                  <a:ext uri="{FF2B5EF4-FFF2-40B4-BE49-F238E27FC236}">
                    <a16:creationId xmlns:a16="http://schemas.microsoft.com/office/drawing/2014/main" id="{29FB91EE-944A-0649-9466-AC529D4FBC77}"/>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id="{B692FBF9-9068-C240-BD12-8ED05FB73A53}"/>
                  </a:ext>
                </a:extLst>
              </p:cNvPr>
              <p:cNvSpPr/>
              <p:nvPr/>
            </p:nvSpPr>
            <p:spPr>
              <a:xfrm>
                <a:off x="12393520" y="464990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Oval 191">
                <a:extLst>
                  <a:ext uri="{FF2B5EF4-FFF2-40B4-BE49-F238E27FC236}">
                    <a16:creationId xmlns:a16="http://schemas.microsoft.com/office/drawing/2014/main" id="{64C99193-664D-334C-9CA9-8B507EF58FA5}"/>
                  </a:ext>
                </a:extLst>
              </p:cNvPr>
              <p:cNvSpPr/>
              <p:nvPr/>
            </p:nvSpPr>
            <p:spPr>
              <a:xfrm>
                <a:off x="12513944" y="4687686"/>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Oval 192">
                <a:extLst>
                  <a:ext uri="{FF2B5EF4-FFF2-40B4-BE49-F238E27FC236}">
                    <a16:creationId xmlns:a16="http://schemas.microsoft.com/office/drawing/2014/main" id="{F9A169C6-BA47-3243-8BE8-14DA44E4220C}"/>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72C7E667-E6EC-AA40-A945-22EF1C41FA2A}"/>
                  </a:ext>
                </a:extLst>
              </p:cNvPr>
              <p:cNvSpPr/>
              <p:nvPr/>
            </p:nvSpPr>
            <p:spPr>
              <a:xfrm>
                <a:off x="12734864" y="4483824"/>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7" name="Group 166">
              <a:extLst>
                <a:ext uri="{FF2B5EF4-FFF2-40B4-BE49-F238E27FC236}">
                  <a16:creationId xmlns:a16="http://schemas.microsoft.com/office/drawing/2014/main" id="{A61B9F48-3E41-374A-8B17-06E447D41C6E}"/>
                </a:ext>
              </a:extLst>
            </p:cNvPr>
            <p:cNvGrpSpPr/>
            <p:nvPr/>
          </p:nvGrpSpPr>
          <p:grpSpPr>
            <a:xfrm>
              <a:off x="14315562" y="4444208"/>
              <a:ext cx="444205" cy="319725"/>
              <a:chOff x="12393520" y="4443531"/>
              <a:chExt cx="444205" cy="319725"/>
            </a:xfrm>
          </p:grpSpPr>
          <p:sp>
            <p:nvSpPr>
              <p:cNvPr id="181" name="Oval 180">
                <a:extLst>
                  <a:ext uri="{FF2B5EF4-FFF2-40B4-BE49-F238E27FC236}">
                    <a16:creationId xmlns:a16="http://schemas.microsoft.com/office/drawing/2014/main" id="{93D7102D-9C79-0949-ADC5-3613507AD6CB}"/>
                  </a:ext>
                </a:extLst>
              </p:cNvPr>
              <p:cNvSpPr/>
              <p:nvPr/>
            </p:nvSpPr>
            <p:spPr>
              <a:xfrm>
                <a:off x="12393521" y="444353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9C701DA2-3340-E446-806A-0CD0D775C309}"/>
                  </a:ext>
                </a:extLst>
              </p:cNvPr>
              <p:cNvSpPr/>
              <p:nvPr/>
            </p:nvSpPr>
            <p:spPr>
              <a:xfrm>
                <a:off x="12507136" y="4483824"/>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1C7DF4C5-9F63-8D44-91CA-F3B65460C0FD}"/>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5EED08A9-4443-224D-AE54-F3A4E5CBBB11}"/>
                  </a:ext>
                </a:extLst>
              </p:cNvPr>
              <p:cNvSpPr/>
              <p:nvPr/>
            </p:nvSpPr>
            <p:spPr>
              <a:xfrm>
                <a:off x="12393520" y="464990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5B6E0C9E-FEB2-E640-B875-885C8ED0995C}"/>
                  </a:ext>
                </a:extLst>
              </p:cNvPr>
              <p:cNvSpPr/>
              <p:nvPr/>
            </p:nvSpPr>
            <p:spPr>
              <a:xfrm>
                <a:off x="12513944" y="4687686"/>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id="{EB8C42D7-986C-3341-B27D-396141DD606A}"/>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id="{DF7D14B0-7D05-C74E-A3A4-233D96DBA204}"/>
                  </a:ext>
                </a:extLst>
              </p:cNvPr>
              <p:cNvSpPr/>
              <p:nvPr/>
            </p:nvSpPr>
            <p:spPr>
              <a:xfrm>
                <a:off x="12734864" y="4483824"/>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8" name="Group 167">
              <a:extLst>
                <a:ext uri="{FF2B5EF4-FFF2-40B4-BE49-F238E27FC236}">
                  <a16:creationId xmlns:a16="http://schemas.microsoft.com/office/drawing/2014/main" id="{D0A911D4-E940-2646-9F67-0FCF95DAAB14}"/>
                </a:ext>
              </a:extLst>
            </p:cNvPr>
            <p:cNvGrpSpPr/>
            <p:nvPr/>
          </p:nvGrpSpPr>
          <p:grpSpPr>
            <a:xfrm>
              <a:off x="13733602" y="4845156"/>
              <a:ext cx="444205" cy="319725"/>
              <a:chOff x="12393520" y="4443531"/>
              <a:chExt cx="444205" cy="319725"/>
            </a:xfrm>
          </p:grpSpPr>
          <p:sp>
            <p:nvSpPr>
              <p:cNvPr id="169" name="Oval 168">
                <a:extLst>
                  <a:ext uri="{FF2B5EF4-FFF2-40B4-BE49-F238E27FC236}">
                    <a16:creationId xmlns:a16="http://schemas.microsoft.com/office/drawing/2014/main" id="{60F7A50E-5FC6-8D44-A150-4E104BA53D88}"/>
                  </a:ext>
                </a:extLst>
              </p:cNvPr>
              <p:cNvSpPr/>
              <p:nvPr/>
            </p:nvSpPr>
            <p:spPr>
              <a:xfrm>
                <a:off x="12393521" y="444353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779DD79F-E146-B04D-ADCF-D568F42E6675}"/>
                  </a:ext>
                </a:extLst>
              </p:cNvPr>
              <p:cNvSpPr/>
              <p:nvPr/>
            </p:nvSpPr>
            <p:spPr>
              <a:xfrm>
                <a:off x="12507136" y="4483824"/>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id="{475A79E0-F134-EA4C-86D8-B0CB3454DA0D}"/>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8C5B4731-674D-7D41-998E-DC190D150217}"/>
                  </a:ext>
                </a:extLst>
              </p:cNvPr>
              <p:cNvSpPr/>
              <p:nvPr/>
            </p:nvSpPr>
            <p:spPr>
              <a:xfrm>
                <a:off x="12393520" y="464990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Oval 175">
                <a:extLst>
                  <a:ext uri="{FF2B5EF4-FFF2-40B4-BE49-F238E27FC236}">
                    <a16:creationId xmlns:a16="http://schemas.microsoft.com/office/drawing/2014/main" id="{8E3D48F3-39E6-B74D-A038-0910CDF8185E}"/>
                  </a:ext>
                </a:extLst>
              </p:cNvPr>
              <p:cNvSpPr/>
              <p:nvPr/>
            </p:nvSpPr>
            <p:spPr>
              <a:xfrm>
                <a:off x="12513944" y="4687686"/>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DE6D8059-D538-044B-8ABC-A8D0A3328529}"/>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179">
                <a:extLst>
                  <a:ext uri="{FF2B5EF4-FFF2-40B4-BE49-F238E27FC236}">
                    <a16:creationId xmlns:a16="http://schemas.microsoft.com/office/drawing/2014/main" id="{4BB059BE-CDE9-ED4D-BED1-6C3894CC5181}"/>
                  </a:ext>
                </a:extLst>
              </p:cNvPr>
              <p:cNvSpPr/>
              <p:nvPr/>
            </p:nvSpPr>
            <p:spPr>
              <a:xfrm>
                <a:off x="12734864" y="4483824"/>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13" name="Right Arrow 112">
            <a:extLst>
              <a:ext uri="{FF2B5EF4-FFF2-40B4-BE49-F238E27FC236}">
                <a16:creationId xmlns:a16="http://schemas.microsoft.com/office/drawing/2014/main" id="{EC90E06A-7F67-D640-853E-7C4FD2AD90FA}"/>
              </a:ext>
            </a:extLst>
          </p:cNvPr>
          <p:cNvSpPr/>
          <p:nvPr/>
        </p:nvSpPr>
        <p:spPr>
          <a:xfrm>
            <a:off x="11988091" y="2828993"/>
            <a:ext cx="1080046" cy="860204"/>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ight Arrow 113">
            <a:extLst>
              <a:ext uri="{FF2B5EF4-FFF2-40B4-BE49-F238E27FC236}">
                <a16:creationId xmlns:a16="http://schemas.microsoft.com/office/drawing/2014/main" id="{B6F529A3-BCF5-E44E-B2FD-20B219F37C9B}"/>
              </a:ext>
            </a:extLst>
          </p:cNvPr>
          <p:cNvSpPr/>
          <p:nvPr/>
        </p:nvSpPr>
        <p:spPr>
          <a:xfrm>
            <a:off x="18362088" y="2751376"/>
            <a:ext cx="1080046" cy="860204"/>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4725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a:extLst>
              <a:ext uri="{FF2B5EF4-FFF2-40B4-BE49-F238E27FC236}">
                <a16:creationId xmlns:a16="http://schemas.microsoft.com/office/drawing/2014/main" id="{F9211FEA-90A3-5F4E-9D12-282FAA164838}"/>
              </a:ext>
            </a:extLst>
          </p:cNvPr>
          <p:cNvSpPr txBox="1"/>
          <p:nvPr/>
        </p:nvSpPr>
        <p:spPr>
          <a:xfrm>
            <a:off x="271496" y="12251601"/>
            <a:ext cx="11990091" cy="3477875"/>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a</a:t>
            </a:r>
            <a:r>
              <a:rPr lang="en-US" sz="2000" dirty="0">
                <a:latin typeface="Arial" panose="020B0604020202020204" pitchFamily="34" charset="0"/>
                <a:cs typeface="Arial" panose="020B0604020202020204" pitchFamily="34" charset="0"/>
              </a:rPr>
              <a:t>) Schematic of identifying tolerance signatures through molecular surveys on marine animals exposed to different environmental change scenarios. Data can be integrated within species and across species to identify molecular signatures related to environmental change tolerance (i.e. neutral or positive outcome) or intolerance (i.e. negative outcome). Adapted from </a:t>
            </a:r>
            <a:r>
              <a:rPr lang="en-US" sz="2000" dirty="0" err="1">
                <a:latin typeface="Arial" panose="020B0604020202020204" pitchFamily="34" charset="0"/>
                <a:cs typeface="Arial" panose="020B0604020202020204" pitchFamily="34" charset="0"/>
              </a:rPr>
              <a:t>Vilne</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Schunkert</a:t>
            </a:r>
            <a:r>
              <a:rPr lang="en-US" sz="2000" dirty="0">
                <a:latin typeface="Arial" panose="020B0604020202020204" pitchFamily="34" charset="0"/>
                <a:cs typeface="Arial" panose="020B0604020202020204" pitchFamily="34" charset="0"/>
              </a:rPr>
              <a:t> (2018) </a:t>
            </a:r>
            <a:r>
              <a:rPr lang="en-US" sz="2000" i="1" dirty="0">
                <a:latin typeface="Arial" panose="020B0604020202020204" pitchFamily="34" charset="0"/>
                <a:cs typeface="Arial" panose="020B0604020202020204" pitchFamily="34" charset="0"/>
              </a:rPr>
              <a:t>Front. Cardiovasc. </a:t>
            </a:r>
            <a:r>
              <a:rPr lang="en-US" sz="2000" dirty="0">
                <a:latin typeface="Arial" panose="020B0604020202020204" pitchFamily="34" charset="0"/>
                <a:cs typeface="Arial" panose="020B0604020202020204" pitchFamily="34" charset="0"/>
              </a:rPr>
              <a:t>https://</a:t>
            </a:r>
            <a:r>
              <a:rPr lang="en-US" sz="2000" dirty="0" err="1">
                <a:latin typeface="Arial" panose="020B0604020202020204" pitchFamily="34" charset="0"/>
                <a:cs typeface="Arial" panose="020B0604020202020204" pitchFamily="34" charset="0"/>
              </a:rPr>
              <a:t>doi.org</a:t>
            </a:r>
            <a:r>
              <a:rPr lang="en-US" sz="2000" dirty="0">
                <a:latin typeface="Arial" panose="020B0604020202020204" pitchFamily="34" charset="0"/>
                <a:cs typeface="Arial" panose="020B0604020202020204" pitchFamily="34" charset="0"/>
              </a:rPr>
              <a:t>/10.3389/fcvm.2018.00089. (</a:t>
            </a:r>
            <a:r>
              <a:rPr lang="en-US" sz="2000" b="1" dirty="0">
                <a:latin typeface="Arial" panose="020B0604020202020204" pitchFamily="34" charset="0"/>
                <a:cs typeface="Arial" panose="020B0604020202020204" pitchFamily="34" charset="0"/>
              </a:rPr>
              <a:t>b</a:t>
            </a:r>
            <a:r>
              <a:rPr lang="en-US" sz="2000" dirty="0">
                <a:latin typeface="Arial" panose="020B0604020202020204" pitchFamily="34" charset="0"/>
                <a:cs typeface="Arial" panose="020B0604020202020204" pitchFamily="34" charset="0"/>
              </a:rPr>
              <a:t>) Example of molecular signatures identified in Dungeness crab exposed to low pH and low dissolved oxygen (DO) conditions. Differential amino acid network effects from low DO (</a:t>
            </a:r>
            <a:r>
              <a:rPr lang="en-US" sz="2000" b="1" dirty="0" err="1">
                <a:latin typeface="Arial" panose="020B0604020202020204" pitchFamily="34" charset="0"/>
                <a:cs typeface="Arial" panose="020B0604020202020204" pitchFamily="34" charset="0"/>
              </a:rPr>
              <a:t>i</a:t>
            </a:r>
            <a:r>
              <a:rPr lang="en-US" sz="2000" dirty="0">
                <a:latin typeface="Arial" panose="020B0604020202020204" pitchFamily="34" charset="0"/>
                <a:cs typeface="Arial" panose="020B0604020202020204" pitchFamily="34" charset="0"/>
              </a:rPr>
              <a:t>), low pH (</a:t>
            </a:r>
            <a:r>
              <a:rPr lang="en-US" sz="2000" b="1" dirty="0">
                <a:latin typeface="Arial" panose="020B0604020202020204" pitchFamily="34" charset="0"/>
                <a:cs typeface="Arial" panose="020B0604020202020204" pitchFamily="34" charset="0"/>
              </a:rPr>
              <a:t>ii</a:t>
            </a:r>
            <a:r>
              <a:rPr lang="en-US" sz="2000" dirty="0">
                <a:latin typeface="Arial" panose="020B0604020202020204" pitchFamily="34" charset="0"/>
                <a:cs typeface="Arial" panose="020B0604020202020204" pitchFamily="34" charset="0"/>
              </a:rPr>
              <a:t>), and combined low pH and low DO (</a:t>
            </a:r>
            <a:r>
              <a:rPr lang="en-US" sz="2000" b="1" dirty="0">
                <a:latin typeface="Arial" panose="020B0604020202020204" pitchFamily="34" charset="0"/>
                <a:cs typeface="Arial" panose="020B0604020202020204" pitchFamily="34" charset="0"/>
              </a:rPr>
              <a:t>iii</a:t>
            </a:r>
            <a:r>
              <a:rPr lang="en-US" sz="2000" dirty="0">
                <a:latin typeface="Arial" panose="020B0604020202020204" pitchFamily="34" charset="0"/>
                <a:cs typeface="Arial" panose="020B0604020202020204" pitchFamily="34" charset="0"/>
              </a:rPr>
              <a:t>). Amino acids are clustered by chemical similarity, colored by Cohen D effect size comparing the treatment group to the ambient group, and outlined by treatment group mean fold change relative to the ambient group. Shapes and their size indicate the statistical method(s) by which the compound was classified as important. Gray edges indicate nodes share a KEGG biochemical pathway(s).</a:t>
            </a:r>
          </a:p>
        </p:txBody>
      </p:sp>
      <p:pic>
        <p:nvPicPr>
          <p:cNvPr id="4" name="Picture 3" descr="A screenshot of a cell phone&#10;&#10;Description automatically generated">
            <a:extLst>
              <a:ext uri="{FF2B5EF4-FFF2-40B4-BE49-F238E27FC236}">
                <a16:creationId xmlns:a16="http://schemas.microsoft.com/office/drawing/2014/main" id="{B3E7CFF7-4D80-1B44-A1B6-4065FFDBA3A5}"/>
              </a:ext>
            </a:extLst>
          </p:cNvPr>
          <p:cNvPicPr>
            <a:picLocks noChangeAspect="1"/>
          </p:cNvPicPr>
          <p:nvPr/>
        </p:nvPicPr>
        <p:blipFill rotWithShape="1">
          <a:blip r:embed="rId2"/>
          <a:srcRect t="-1765" b="-1"/>
          <a:stretch/>
        </p:blipFill>
        <p:spPr>
          <a:xfrm>
            <a:off x="50800" y="4631720"/>
            <a:ext cx="11990090" cy="7397085"/>
          </a:xfrm>
          <a:prstGeom prst="rect">
            <a:avLst/>
          </a:prstGeom>
        </p:spPr>
      </p:pic>
      <p:pic>
        <p:nvPicPr>
          <p:cNvPr id="5" name="Picture 4">
            <a:extLst>
              <a:ext uri="{FF2B5EF4-FFF2-40B4-BE49-F238E27FC236}">
                <a16:creationId xmlns:a16="http://schemas.microsoft.com/office/drawing/2014/main" id="{36591F32-3AFC-0343-8DBE-9CF5108149E1}"/>
              </a:ext>
            </a:extLst>
          </p:cNvPr>
          <p:cNvPicPr>
            <a:picLocks noChangeAspect="1"/>
          </p:cNvPicPr>
          <p:nvPr/>
        </p:nvPicPr>
        <p:blipFill>
          <a:blip r:embed="rId3"/>
          <a:stretch>
            <a:fillRect/>
          </a:stretch>
        </p:blipFill>
        <p:spPr>
          <a:xfrm>
            <a:off x="-151110" y="1332645"/>
            <a:ext cx="12192000" cy="2814982"/>
          </a:xfrm>
          <a:prstGeom prst="rect">
            <a:avLst/>
          </a:prstGeom>
        </p:spPr>
      </p:pic>
      <p:sp>
        <p:nvSpPr>
          <p:cNvPr id="6" name="TextBox 5">
            <a:extLst>
              <a:ext uri="{FF2B5EF4-FFF2-40B4-BE49-F238E27FC236}">
                <a16:creationId xmlns:a16="http://schemas.microsoft.com/office/drawing/2014/main" id="{9F6B013B-D813-A04D-8D2F-9E8F070CBB03}"/>
              </a:ext>
            </a:extLst>
          </p:cNvPr>
          <p:cNvSpPr txBox="1"/>
          <p:nvPr/>
        </p:nvSpPr>
        <p:spPr>
          <a:xfrm>
            <a:off x="-30190" y="959023"/>
            <a:ext cx="362600" cy="523220"/>
          </a:xfrm>
          <a:prstGeom prst="rect">
            <a:avLst/>
          </a:prstGeom>
          <a:noFill/>
        </p:spPr>
        <p:txBody>
          <a:bodyPr wrap="none" rtlCol="0">
            <a:spAutoFit/>
          </a:bodyPr>
          <a:lstStyle/>
          <a:p>
            <a:r>
              <a:rPr lang="en-US" sz="2800" b="1" dirty="0"/>
              <a:t>a</a:t>
            </a:r>
          </a:p>
        </p:txBody>
      </p:sp>
      <p:sp>
        <p:nvSpPr>
          <p:cNvPr id="117" name="TextBox 116">
            <a:extLst>
              <a:ext uri="{FF2B5EF4-FFF2-40B4-BE49-F238E27FC236}">
                <a16:creationId xmlns:a16="http://schemas.microsoft.com/office/drawing/2014/main" id="{80E2607A-D160-7B46-9C94-40A9792A4E81}"/>
              </a:ext>
            </a:extLst>
          </p:cNvPr>
          <p:cNvSpPr txBox="1"/>
          <p:nvPr/>
        </p:nvSpPr>
        <p:spPr>
          <a:xfrm>
            <a:off x="0" y="4147627"/>
            <a:ext cx="377026" cy="523220"/>
          </a:xfrm>
          <a:prstGeom prst="rect">
            <a:avLst/>
          </a:prstGeom>
          <a:noFill/>
        </p:spPr>
        <p:txBody>
          <a:bodyPr wrap="none" rtlCol="0">
            <a:spAutoFit/>
          </a:bodyPr>
          <a:lstStyle/>
          <a:p>
            <a:r>
              <a:rPr lang="en-US" sz="2800" b="1" dirty="0"/>
              <a:t>b</a:t>
            </a:r>
          </a:p>
        </p:txBody>
      </p:sp>
      <p:sp>
        <p:nvSpPr>
          <p:cNvPr id="7" name="TextBox 6">
            <a:extLst>
              <a:ext uri="{FF2B5EF4-FFF2-40B4-BE49-F238E27FC236}">
                <a16:creationId xmlns:a16="http://schemas.microsoft.com/office/drawing/2014/main" id="{6619B7F6-0579-E644-B356-FCCFEBC1D06B}"/>
              </a:ext>
            </a:extLst>
          </p:cNvPr>
          <p:cNvSpPr txBox="1"/>
          <p:nvPr/>
        </p:nvSpPr>
        <p:spPr>
          <a:xfrm>
            <a:off x="151110" y="4854516"/>
            <a:ext cx="240772" cy="369332"/>
          </a:xfrm>
          <a:prstGeom prst="rect">
            <a:avLst/>
          </a:prstGeom>
          <a:solidFill>
            <a:schemeClr val="bg1"/>
          </a:solidFill>
        </p:spPr>
        <p:txBody>
          <a:bodyPr wrap="none" rtlCol="0">
            <a:spAutoFit/>
          </a:bodyPr>
          <a:lstStyle/>
          <a:p>
            <a:r>
              <a:rPr lang="en-US" b="1" dirty="0" err="1"/>
              <a:t>i</a:t>
            </a:r>
            <a:endParaRPr lang="en-US" b="1" dirty="0"/>
          </a:p>
        </p:txBody>
      </p:sp>
      <p:sp>
        <p:nvSpPr>
          <p:cNvPr id="121" name="TextBox 120">
            <a:extLst>
              <a:ext uri="{FF2B5EF4-FFF2-40B4-BE49-F238E27FC236}">
                <a16:creationId xmlns:a16="http://schemas.microsoft.com/office/drawing/2014/main" id="{9399DD93-5152-FB40-9249-E8B9DDA655A9}"/>
              </a:ext>
            </a:extLst>
          </p:cNvPr>
          <p:cNvSpPr txBox="1"/>
          <p:nvPr/>
        </p:nvSpPr>
        <p:spPr>
          <a:xfrm>
            <a:off x="4098996" y="4854516"/>
            <a:ext cx="296876" cy="369332"/>
          </a:xfrm>
          <a:prstGeom prst="rect">
            <a:avLst/>
          </a:prstGeom>
          <a:solidFill>
            <a:schemeClr val="bg1"/>
          </a:solidFill>
        </p:spPr>
        <p:txBody>
          <a:bodyPr wrap="none" rtlCol="0">
            <a:spAutoFit/>
          </a:bodyPr>
          <a:lstStyle/>
          <a:p>
            <a:r>
              <a:rPr lang="en-US" b="1" dirty="0"/>
              <a:t>ii</a:t>
            </a:r>
          </a:p>
        </p:txBody>
      </p:sp>
      <p:sp>
        <p:nvSpPr>
          <p:cNvPr id="122" name="TextBox 121">
            <a:extLst>
              <a:ext uri="{FF2B5EF4-FFF2-40B4-BE49-F238E27FC236}">
                <a16:creationId xmlns:a16="http://schemas.microsoft.com/office/drawing/2014/main" id="{E86B5784-15EF-3A41-A7DD-9D9689001E23}"/>
              </a:ext>
            </a:extLst>
          </p:cNvPr>
          <p:cNvSpPr txBox="1"/>
          <p:nvPr/>
        </p:nvSpPr>
        <p:spPr>
          <a:xfrm>
            <a:off x="8069943" y="4854516"/>
            <a:ext cx="352982" cy="369332"/>
          </a:xfrm>
          <a:prstGeom prst="rect">
            <a:avLst/>
          </a:prstGeom>
          <a:solidFill>
            <a:schemeClr val="bg1"/>
          </a:solidFill>
        </p:spPr>
        <p:txBody>
          <a:bodyPr wrap="none" rtlCol="0">
            <a:spAutoFit/>
          </a:bodyPr>
          <a:lstStyle/>
          <a:p>
            <a:r>
              <a:rPr lang="en-US" b="1" dirty="0"/>
              <a:t>iii</a:t>
            </a:r>
          </a:p>
        </p:txBody>
      </p:sp>
    </p:spTree>
    <p:extLst>
      <p:ext uri="{BB962C8B-B14F-4D97-AF65-F5344CB8AC3E}">
        <p14:creationId xmlns:p14="http://schemas.microsoft.com/office/powerpoint/2010/main" val="1795461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2649DB6-4C3F-A147-93D8-AD97A7AED356}"/>
              </a:ext>
            </a:extLst>
          </p:cNvPr>
          <p:cNvPicPr>
            <a:picLocks noChangeAspect="1"/>
          </p:cNvPicPr>
          <p:nvPr/>
        </p:nvPicPr>
        <p:blipFill>
          <a:blip r:embed="rId2"/>
          <a:stretch>
            <a:fillRect/>
          </a:stretch>
        </p:blipFill>
        <p:spPr>
          <a:xfrm>
            <a:off x="151110" y="4801057"/>
            <a:ext cx="12006973" cy="6031761"/>
          </a:xfrm>
          <a:prstGeom prst="rect">
            <a:avLst/>
          </a:prstGeom>
        </p:spPr>
      </p:pic>
      <p:sp>
        <p:nvSpPr>
          <p:cNvPr id="85" name="TextBox 84">
            <a:extLst>
              <a:ext uri="{FF2B5EF4-FFF2-40B4-BE49-F238E27FC236}">
                <a16:creationId xmlns:a16="http://schemas.microsoft.com/office/drawing/2014/main" id="{F9211FEA-90A3-5F4E-9D12-282FAA164838}"/>
              </a:ext>
            </a:extLst>
          </p:cNvPr>
          <p:cNvSpPr txBox="1"/>
          <p:nvPr/>
        </p:nvSpPr>
        <p:spPr>
          <a:xfrm>
            <a:off x="271496" y="12251601"/>
            <a:ext cx="11990091" cy="2246769"/>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a</a:t>
            </a:r>
            <a:r>
              <a:rPr lang="en-US" sz="2000" dirty="0">
                <a:latin typeface="Arial" panose="020B0604020202020204" pitchFamily="34" charset="0"/>
                <a:cs typeface="Arial" panose="020B0604020202020204" pitchFamily="34" charset="0"/>
              </a:rPr>
              <a:t>) Schematic of identifying tolerance signatures through molecular surveys on marine animals exposed to different environmental change scenarios. Data can be integrated within species and across species to identify molecular signatures related to environmental change tolerance (i.e. neutral or positive outcome) or intolerance (i.e. negative outcome). Adapted from </a:t>
            </a:r>
            <a:r>
              <a:rPr lang="en-US" sz="2000" dirty="0" err="1">
                <a:latin typeface="Arial" panose="020B0604020202020204" pitchFamily="34" charset="0"/>
                <a:cs typeface="Arial" panose="020B0604020202020204" pitchFamily="34" charset="0"/>
              </a:rPr>
              <a:t>Vilne</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Schunkert</a:t>
            </a:r>
            <a:r>
              <a:rPr lang="en-US" sz="2000" dirty="0">
                <a:latin typeface="Arial" panose="020B0604020202020204" pitchFamily="34" charset="0"/>
                <a:cs typeface="Arial" panose="020B0604020202020204" pitchFamily="34" charset="0"/>
              </a:rPr>
              <a:t> (2018) </a:t>
            </a:r>
            <a:r>
              <a:rPr lang="en-US" sz="2000" i="1" dirty="0">
                <a:latin typeface="Arial" panose="020B0604020202020204" pitchFamily="34" charset="0"/>
                <a:cs typeface="Arial" panose="020B0604020202020204" pitchFamily="34" charset="0"/>
              </a:rPr>
              <a:t>Front. Cardiovasc. </a:t>
            </a:r>
            <a:r>
              <a:rPr lang="en-US" sz="2000" dirty="0">
                <a:latin typeface="Arial" panose="020B0604020202020204" pitchFamily="34" charset="0"/>
                <a:cs typeface="Arial" panose="020B0604020202020204" pitchFamily="34" charset="0"/>
              </a:rPr>
              <a:t>https://</a:t>
            </a:r>
            <a:r>
              <a:rPr lang="en-US" sz="2000" dirty="0" err="1">
                <a:latin typeface="Arial" panose="020B0604020202020204" pitchFamily="34" charset="0"/>
                <a:cs typeface="Arial" panose="020B0604020202020204" pitchFamily="34" charset="0"/>
              </a:rPr>
              <a:t>doi.org</a:t>
            </a:r>
            <a:r>
              <a:rPr lang="en-US" sz="2000" dirty="0">
                <a:latin typeface="Arial" panose="020B0604020202020204" pitchFamily="34" charset="0"/>
                <a:cs typeface="Arial" panose="020B0604020202020204" pitchFamily="34" charset="0"/>
              </a:rPr>
              <a:t>/10.3389/fcvm.2018.00089. (</a:t>
            </a:r>
            <a:r>
              <a:rPr lang="en-US" sz="2000" b="1" dirty="0">
                <a:latin typeface="Arial" panose="020B0604020202020204" pitchFamily="34" charset="0"/>
                <a:cs typeface="Arial" panose="020B0604020202020204" pitchFamily="34" charset="0"/>
              </a:rPr>
              <a:t>b</a:t>
            </a:r>
            <a:r>
              <a:rPr lang="en-US" sz="2000" dirty="0">
                <a:latin typeface="Arial" panose="020B0604020202020204" pitchFamily="34" charset="0"/>
                <a:cs typeface="Arial" panose="020B0604020202020204" pitchFamily="34" charset="0"/>
              </a:rPr>
              <a:t>) Example of molecular signatures identified in Dungeness crab exposed to various low pH and low oxygen conditions. From SA Trigg </a:t>
            </a:r>
            <a:r>
              <a:rPr lang="en-US" sz="2000" i="1" dirty="0">
                <a:latin typeface="Arial" panose="020B0604020202020204" pitchFamily="34" charset="0"/>
                <a:cs typeface="Arial" panose="020B0604020202020204" pitchFamily="34" charset="0"/>
              </a:rPr>
              <a:t>et al. </a:t>
            </a:r>
            <a:r>
              <a:rPr lang="en-US" sz="2000" dirty="0">
                <a:latin typeface="Arial" panose="020B0604020202020204" pitchFamily="34" charset="0"/>
                <a:cs typeface="Arial" panose="020B0604020202020204" pitchFamily="34" charset="0"/>
              </a:rPr>
              <a:t>(2019) </a:t>
            </a:r>
            <a:r>
              <a:rPr lang="en-US" sz="2000" i="1" dirty="0">
                <a:latin typeface="Arial" panose="020B0604020202020204" pitchFamily="34" charset="0"/>
                <a:cs typeface="Arial" panose="020B0604020202020204" pitchFamily="34" charset="0"/>
              </a:rPr>
              <a:t>Scientific Reports</a:t>
            </a:r>
            <a:r>
              <a:rPr lang="en-US" sz="2000" dirty="0">
                <a:latin typeface="Arial" panose="020B0604020202020204" pitchFamily="34" charset="0"/>
                <a:cs typeface="Arial" panose="020B0604020202020204" pitchFamily="34" charset="0"/>
              </a:rPr>
              <a:t>, </a:t>
            </a:r>
            <a:r>
              <a:rPr lang="en-US" sz="2000" dirty="0"/>
              <a:t>https://doi.org/10.1038/s41598-019-46947-6. </a:t>
            </a:r>
            <a:endParaRPr lang="en-US" sz="20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36591F32-3AFC-0343-8DBE-9CF5108149E1}"/>
              </a:ext>
            </a:extLst>
          </p:cNvPr>
          <p:cNvPicPr>
            <a:picLocks noChangeAspect="1"/>
          </p:cNvPicPr>
          <p:nvPr/>
        </p:nvPicPr>
        <p:blipFill>
          <a:blip r:embed="rId3"/>
          <a:stretch>
            <a:fillRect/>
          </a:stretch>
        </p:blipFill>
        <p:spPr>
          <a:xfrm>
            <a:off x="-151110" y="1332645"/>
            <a:ext cx="12192000" cy="2814982"/>
          </a:xfrm>
          <a:prstGeom prst="rect">
            <a:avLst/>
          </a:prstGeom>
        </p:spPr>
      </p:pic>
      <p:sp>
        <p:nvSpPr>
          <p:cNvPr id="6" name="TextBox 5">
            <a:extLst>
              <a:ext uri="{FF2B5EF4-FFF2-40B4-BE49-F238E27FC236}">
                <a16:creationId xmlns:a16="http://schemas.microsoft.com/office/drawing/2014/main" id="{9F6B013B-D813-A04D-8D2F-9E8F070CBB03}"/>
              </a:ext>
            </a:extLst>
          </p:cNvPr>
          <p:cNvSpPr txBox="1"/>
          <p:nvPr/>
        </p:nvSpPr>
        <p:spPr>
          <a:xfrm>
            <a:off x="-30190" y="959023"/>
            <a:ext cx="362600" cy="523220"/>
          </a:xfrm>
          <a:prstGeom prst="rect">
            <a:avLst/>
          </a:prstGeom>
          <a:noFill/>
        </p:spPr>
        <p:txBody>
          <a:bodyPr wrap="none" rtlCol="0">
            <a:spAutoFit/>
          </a:bodyPr>
          <a:lstStyle/>
          <a:p>
            <a:r>
              <a:rPr lang="en-US" sz="2800" b="1" dirty="0"/>
              <a:t>a</a:t>
            </a:r>
          </a:p>
        </p:txBody>
      </p:sp>
      <p:sp>
        <p:nvSpPr>
          <p:cNvPr id="117" name="TextBox 116">
            <a:extLst>
              <a:ext uri="{FF2B5EF4-FFF2-40B4-BE49-F238E27FC236}">
                <a16:creationId xmlns:a16="http://schemas.microsoft.com/office/drawing/2014/main" id="{80E2607A-D160-7B46-9C94-40A9792A4E81}"/>
              </a:ext>
            </a:extLst>
          </p:cNvPr>
          <p:cNvSpPr txBox="1"/>
          <p:nvPr/>
        </p:nvSpPr>
        <p:spPr>
          <a:xfrm>
            <a:off x="0" y="4147627"/>
            <a:ext cx="377026" cy="523220"/>
          </a:xfrm>
          <a:prstGeom prst="rect">
            <a:avLst/>
          </a:prstGeom>
          <a:noFill/>
        </p:spPr>
        <p:txBody>
          <a:bodyPr wrap="none" rtlCol="0">
            <a:spAutoFit/>
          </a:bodyPr>
          <a:lstStyle/>
          <a:p>
            <a:r>
              <a:rPr lang="en-US" sz="2800" b="1" dirty="0"/>
              <a:t>b</a:t>
            </a:r>
          </a:p>
        </p:txBody>
      </p:sp>
      <p:sp>
        <p:nvSpPr>
          <p:cNvPr id="12" name="TextBox 11">
            <a:extLst>
              <a:ext uri="{FF2B5EF4-FFF2-40B4-BE49-F238E27FC236}">
                <a16:creationId xmlns:a16="http://schemas.microsoft.com/office/drawing/2014/main" id="{3275A453-58CF-B14C-9FE8-F7FCDE8E9F77}"/>
              </a:ext>
            </a:extLst>
          </p:cNvPr>
          <p:cNvSpPr txBox="1"/>
          <p:nvPr/>
        </p:nvSpPr>
        <p:spPr>
          <a:xfrm>
            <a:off x="188513" y="7789227"/>
            <a:ext cx="787395" cy="369332"/>
          </a:xfrm>
          <a:prstGeom prst="rect">
            <a:avLst/>
          </a:prstGeom>
          <a:solidFill>
            <a:schemeClr val="bg1"/>
          </a:solidFill>
        </p:spPr>
        <p:txBody>
          <a:bodyPr wrap="none" rtlCol="0">
            <a:spAutoFit/>
          </a:bodyPr>
          <a:lstStyle/>
          <a:p>
            <a:r>
              <a:rPr lang="en-US" b="1" dirty="0">
                <a:latin typeface="Arial" panose="020B0604020202020204" pitchFamily="34" charset="0"/>
                <a:cs typeface="Arial" panose="020B0604020202020204" pitchFamily="34" charset="0"/>
              </a:rPr>
              <a:t>lipids</a:t>
            </a:r>
          </a:p>
        </p:txBody>
      </p:sp>
      <p:sp>
        <p:nvSpPr>
          <p:cNvPr id="3" name="Rectangle 2">
            <a:extLst>
              <a:ext uri="{FF2B5EF4-FFF2-40B4-BE49-F238E27FC236}">
                <a16:creationId xmlns:a16="http://schemas.microsoft.com/office/drawing/2014/main" id="{01BAFA2F-F403-7448-AA8C-BAA5B20F9CEE}"/>
              </a:ext>
            </a:extLst>
          </p:cNvPr>
          <p:cNvSpPr/>
          <p:nvPr/>
        </p:nvSpPr>
        <p:spPr>
          <a:xfrm>
            <a:off x="9628912" y="6417995"/>
            <a:ext cx="228600" cy="13712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1DEEE1F-5CF3-0046-8C72-2C6A9C4EF47D}"/>
              </a:ext>
            </a:extLst>
          </p:cNvPr>
          <p:cNvSpPr/>
          <p:nvPr/>
        </p:nvSpPr>
        <p:spPr>
          <a:xfrm>
            <a:off x="9729357" y="9581933"/>
            <a:ext cx="228600" cy="13712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9951F5C-6074-4243-B28E-4D653D68A1B5}"/>
              </a:ext>
            </a:extLst>
          </p:cNvPr>
          <p:cNvSpPr txBox="1"/>
          <p:nvPr/>
        </p:nvSpPr>
        <p:spPr>
          <a:xfrm>
            <a:off x="151110" y="4745636"/>
            <a:ext cx="1467068" cy="369332"/>
          </a:xfrm>
          <a:prstGeom prst="rect">
            <a:avLst/>
          </a:prstGeom>
          <a:solidFill>
            <a:schemeClr val="bg1"/>
          </a:solidFill>
        </p:spPr>
        <p:txBody>
          <a:bodyPr wrap="none" rtlCol="0">
            <a:spAutoFit/>
          </a:bodyPr>
          <a:lstStyle/>
          <a:p>
            <a:r>
              <a:rPr lang="en-US" b="1" dirty="0">
                <a:latin typeface="Arial" panose="020B0604020202020204" pitchFamily="34" charset="0"/>
                <a:cs typeface="Arial" panose="020B0604020202020204" pitchFamily="34" charset="0"/>
              </a:rPr>
              <a:t>metabolites</a:t>
            </a:r>
          </a:p>
        </p:txBody>
      </p:sp>
    </p:spTree>
    <p:extLst>
      <p:ext uri="{BB962C8B-B14F-4D97-AF65-F5344CB8AC3E}">
        <p14:creationId xmlns:p14="http://schemas.microsoft.com/office/powerpoint/2010/main" val="1776445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193576AF-556B-7D43-9F8B-D42719E91B2B}"/>
              </a:ext>
            </a:extLst>
          </p:cNvPr>
          <p:cNvGrpSpPr/>
          <p:nvPr/>
        </p:nvGrpSpPr>
        <p:grpSpPr>
          <a:xfrm>
            <a:off x="5959370" y="1237207"/>
            <a:ext cx="5650964" cy="5185979"/>
            <a:chOff x="5139630" y="1527039"/>
            <a:chExt cx="3309344" cy="3176278"/>
          </a:xfrm>
        </p:grpSpPr>
        <p:pic>
          <p:nvPicPr>
            <p:cNvPr id="1036" name="Picture 12" descr="https://www.frontiersin.org/files/Articles/378098/fcvm-05-00089-HTML/image_m/fcvm-05-00089-g001.jpg">
              <a:extLst>
                <a:ext uri="{FF2B5EF4-FFF2-40B4-BE49-F238E27FC236}">
                  <a16:creationId xmlns:a16="http://schemas.microsoft.com/office/drawing/2014/main" id="{7A42D695-2C63-F843-9C31-7B0F5594AC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623" r="63147" b="20952"/>
            <a:stretch/>
          </p:blipFill>
          <p:spPr bwMode="auto">
            <a:xfrm>
              <a:off x="5243618" y="1527039"/>
              <a:ext cx="3205356" cy="3176278"/>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056A1C0F-3390-E741-BC2D-DCF6D88D3B39}"/>
                </a:ext>
              </a:extLst>
            </p:cNvPr>
            <p:cNvSpPr/>
            <p:nvPr/>
          </p:nvSpPr>
          <p:spPr>
            <a:xfrm>
              <a:off x="5209510" y="3166406"/>
              <a:ext cx="1061656" cy="6547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E8ED7D47-CD5E-4049-8FDA-517B3BCB3274}"/>
                </a:ext>
              </a:extLst>
            </p:cNvPr>
            <p:cNvSpPr/>
            <p:nvPr/>
          </p:nvSpPr>
          <p:spPr>
            <a:xfrm>
              <a:off x="5314720" y="2161153"/>
              <a:ext cx="1061656" cy="7820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Triangle 31">
              <a:extLst>
                <a:ext uri="{FF2B5EF4-FFF2-40B4-BE49-F238E27FC236}">
                  <a16:creationId xmlns:a16="http://schemas.microsoft.com/office/drawing/2014/main" id="{BA448630-0EB6-824E-BF7B-3ED9F7761AF3}"/>
                </a:ext>
              </a:extLst>
            </p:cNvPr>
            <p:cNvSpPr/>
            <p:nvPr/>
          </p:nvSpPr>
          <p:spPr>
            <a:xfrm rot="10800000">
              <a:off x="5139630" y="3142562"/>
              <a:ext cx="1408404" cy="803946"/>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6" name="Group 85">
            <a:extLst>
              <a:ext uri="{FF2B5EF4-FFF2-40B4-BE49-F238E27FC236}">
                <a16:creationId xmlns:a16="http://schemas.microsoft.com/office/drawing/2014/main" id="{BD79C57F-DEF9-8B44-85BB-FEBE295C7DF0}"/>
              </a:ext>
            </a:extLst>
          </p:cNvPr>
          <p:cNvGrpSpPr/>
          <p:nvPr/>
        </p:nvGrpSpPr>
        <p:grpSpPr>
          <a:xfrm>
            <a:off x="733820" y="1162988"/>
            <a:ext cx="4528860" cy="5289301"/>
            <a:chOff x="498845" y="799746"/>
            <a:chExt cx="2590750" cy="3301807"/>
          </a:xfrm>
        </p:grpSpPr>
        <p:pic>
          <p:nvPicPr>
            <p:cNvPr id="1030" name="Picture 6" descr="File:Factory-fontawesomish.svg - Wikimedia Commons">
              <a:extLst>
                <a:ext uri="{FF2B5EF4-FFF2-40B4-BE49-F238E27FC236}">
                  <a16:creationId xmlns:a16="http://schemas.microsoft.com/office/drawing/2014/main" id="{61C4D2D2-8A6E-9C47-A173-9519873476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8036" y="1846227"/>
              <a:ext cx="667334" cy="825908"/>
            </a:xfrm>
            <a:prstGeom prst="rect">
              <a:avLst/>
            </a:prstGeom>
            <a:noFill/>
            <a:extLst>
              <a:ext uri="{909E8E84-426E-40DD-AFC4-6F175D3DCCD1}">
                <a14:hiddenFill xmlns:a14="http://schemas.microsoft.com/office/drawing/2010/main">
                  <a:solidFill>
                    <a:srgbClr val="FFFFFF"/>
                  </a:solidFill>
                </a14:hiddenFill>
              </a:ext>
            </a:extLst>
          </p:spPr>
        </p:pic>
        <p:sp>
          <p:nvSpPr>
            <p:cNvPr id="9" name="Sun 8">
              <a:extLst>
                <a:ext uri="{FF2B5EF4-FFF2-40B4-BE49-F238E27FC236}">
                  <a16:creationId xmlns:a16="http://schemas.microsoft.com/office/drawing/2014/main" id="{6F281F03-1B1B-F44D-9D32-F6134B5DDFED}"/>
                </a:ext>
              </a:extLst>
            </p:cNvPr>
            <p:cNvSpPr/>
            <p:nvPr/>
          </p:nvSpPr>
          <p:spPr>
            <a:xfrm>
              <a:off x="498845" y="799746"/>
              <a:ext cx="1149020" cy="1181996"/>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8" name="Group 17">
              <a:extLst>
                <a:ext uri="{FF2B5EF4-FFF2-40B4-BE49-F238E27FC236}">
                  <a16:creationId xmlns:a16="http://schemas.microsoft.com/office/drawing/2014/main" id="{E5C98F5D-9AAD-4746-8203-3F789CD5CA9D}"/>
                </a:ext>
              </a:extLst>
            </p:cNvPr>
            <p:cNvGrpSpPr/>
            <p:nvPr/>
          </p:nvGrpSpPr>
          <p:grpSpPr>
            <a:xfrm>
              <a:off x="516202" y="2913885"/>
              <a:ext cx="2573393" cy="1187668"/>
              <a:chOff x="977037" y="4720539"/>
              <a:chExt cx="2734341" cy="768656"/>
            </a:xfrm>
          </p:grpSpPr>
          <p:sp>
            <p:nvSpPr>
              <p:cNvPr id="17" name="Document 16">
                <a:extLst>
                  <a:ext uri="{FF2B5EF4-FFF2-40B4-BE49-F238E27FC236}">
                    <a16:creationId xmlns:a16="http://schemas.microsoft.com/office/drawing/2014/main" id="{27864C55-4E62-4045-980D-65D2E6B9D249}"/>
                  </a:ext>
                </a:extLst>
              </p:cNvPr>
              <p:cNvSpPr/>
              <p:nvPr/>
            </p:nvSpPr>
            <p:spPr>
              <a:xfrm rot="10800000">
                <a:off x="977037" y="4722886"/>
                <a:ext cx="685800"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Document 18">
                <a:extLst>
                  <a:ext uri="{FF2B5EF4-FFF2-40B4-BE49-F238E27FC236}">
                    <a16:creationId xmlns:a16="http://schemas.microsoft.com/office/drawing/2014/main" id="{D8EA2550-8072-4D4B-8F8B-3EAC01C22C60}"/>
                  </a:ext>
                </a:extLst>
              </p:cNvPr>
              <p:cNvSpPr/>
              <p:nvPr/>
            </p:nvSpPr>
            <p:spPr>
              <a:xfrm rot="10800000" flipH="1">
                <a:off x="1359507" y="4720539"/>
                <a:ext cx="596046"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Document 19">
                <a:extLst>
                  <a:ext uri="{FF2B5EF4-FFF2-40B4-BE49-F238E27FC236}">
                    <a16:creationId xmlns:a16="http://schemas.microsoft.com/office/drawing/2014/main" id="{14B1472F-C550-CD45-A339-366D777EFD2E}"/>
                  </a:ext>
                </a:extLst>
              </p:cNvPr>
              <p:cNvSpPr/>
              <p:nvPr/>
            </p:nvSpPr>
            <p:spPr>
              <a:xfrm rot="10800000">
                <a:off x="1826231" y="4724210"/>
                <a:ext cx="685800"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Document 20">
                <a:extLst>
                  <a:ext uri="{FF2B5EF4-FFF2-40B4-BE49-F238E27FC236}">
                    <a16:creationId xmlns:a16="http://schemas.microsoft.com/office/drawing/2014/main" id="{54D8BCC5-0C31-EA45-9E2C-23EAE0CF9B58}"/>
                  </a:ext>
                </a:extLst>
              </p:cNvPr>
              <p:cNvSpPr/>
              <p:nvPr/>
            </p:nvSpPr>
            <p:spPr>
              <a:xfrm rot="10800000" flipH="1">
                <a:off x="2208701" y="4721863"/>
                <a:ext cx="596046"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Document 21">
                <a:extLst>
                  <a:ext uri="{FF2B5EF4-FFF2-40B4-BE49-F238E27FC236}">
                    <a16:creationId xmlns:a16="http://schemas.microsoft.com/office/drawing/2014/main" id="{E9D81D1C-822E-7443-AE3C-F1F688DB5C67}"/>
                  </a:ext>
                </a:extLst>
              </p:cNvPr>
              <p:cNvSpPr/>
              <p:nvPr/>
            </p:nvSpPr>
            <p:spPr>
              <a:xfrm rot="10800000">
                <a:off x="2714993" y="4721863"/>
                <a:ext cx="685800"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Document 22">
                <a:extLst>
                  <a:ext uri="{FF2B5EF4-FFF2-40B4-BE49-F238E27FC236}">
                    <a16:creationId xmlns:a16="http://schemas.microsoft.com/office/drawing/2014/main" id="{7E01BF3A-6581-224B-BB2B-48C4B46AC8D2}"/>
                  </a:ext>
                </a:extLst>
              </p:cNvPr>
              <p:cNvSpPr/>
              <p:nvPr/>
            </p:nvSpPr>
            <p:spPr>
              <a:xfrm rot="10800000" flipH="1">
                <a:off x="3115332" y="4720743"/>
                <a:ext cx="596046"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28" name="Picture 4" descr="Heat Symbol Clip Art at Clker.com - vector clip art online ...">
              <a:extLst>
                <a:ext uri="{FF2B5EF4-FFF2-40B4-BE49-F238E27FC236}">
                  <a16:creationId xmlns:a16="http://schemas.microsoft.com/office/drawing/2014/main" id="{4CF2E97E-FAD2-EE4E-9ED6-0403A7A7DE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951654" y="1988282"/>
              <a:ext cx="587028" cy="860399"/>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24">
              <a:extLst>
                <a:ext uri="{FF2B5EF4-FFF2-40B4-BE49-F238E27FC236}">
                  <a16:creationId xmlns:a16="http://schemas.microsoft.com/office/drawing/2014/main" id="{10FFAC5D-D336-5149-8284-03CB3BC8818C}"/>
                </a:ext>
              </a:extLst>
            </p:cNvPr>
            <p:cNvGrpSpPr/>
            <p:nvPr/>
          </p:nvGrpSpPr>
          <p:grpSpPr>
            <a:xfrm rot="685158" flipH="1">
              <a:off x="1797342" y="975524"/>
              <a:ext cx="1175988" cy="1293391"/>
              <a:chOff x="1592385" y="4371383"/>
              <a:chExt cx="490040" cy="600714"/>
            </a:xfrm>
          </p:grpSpPr>
          <p:sp>
            <p:nvSpPr>
              <p:cNvPr id="24" name="TextBox 23">
                <a:extLst>
                  <a:ext uri="{FF2B5EF4-FFF2-40B4-BE49-F238E27FC236}">
                    <a16:creationId xmlns:a16="http://schemas.microsoft.com/office/drawing/2014/main" id="{FEA6FE9E-1450-6640-A3CF-C543D687FBB6}"/>
                  </a:ext>
                </a:extLst>
              </p:cNvPr>
              <p:cNvSpPr txBox="1"/>
              <p:nvPr/>
            </p:nvSpPr>
            <p:spPr>
              <a:xfrm rot="4084908">
                <a:off x="1771618" y="4669625"/>
                <a:ext cx="365705" cy="239239"/>
              </a:xfrm>
              <a:prstGeom prst="rect">
                <a:avLst/>
              </a:prstGeom>
              <a:noFill/>
            </p:spPr>
            <p:txBody>
              <a:bodyPr wrap="square" rtlCol="0">
                <a:spAutoFit/>
              </a:bodyPr>
              <a:lstStyle/>
              <a:p>
                <a:r>
                  <a:rPr lang="en-US" sz="3200" b="1" dirty="0">
                    <a:solidFill>
                      <a:schemeClr val="accent1">
                        <a:lumMod val="60000"/>
                        <a:lumOff val="40000"/>
                      </a:schemeClr>
                    </a:solidFill>
                  </a:rPr>
                  <a:t>- - - - </a:t>
                </a:r>
              </a:p>
              <a:p>
                <a:r>
                  <a:rPr lang="en-US" sz="3200" b="1" dirty="0">
                    <a:solidFill>
                      <a:schemeClr val="accent1">
                        <a:lumMod val="60000"/>
                        <a:lumOff val="40000"/>
                      </a:schemeClr>
                    </a:solidFill>
                  </a:rPr>
                  <a:t> - - - - </a:t>
                </a:r>
              </a:p>
            </p:txBody>
          </p:sp>
          <p:sp>
            <p:nvSpPr>
              <p:cNvPr id="27" name="Cloud 26">
                <a:extLst>
                  <a:ext uri="{FF2B5EF4-FFF2-40B4-BE49-F238E27FC236}">
                    <a16:creationId xmlns:a16="http://schemas.microsoft.com/office/drawing/2014/main" id="{B7768E14-CBEB-774A-BB16-4BCAF2CAA5E7}"/>
                  </a:ext>
                </a:extLst>
              </p:cNvPr>
              <p:cNvSpPr/>
              <p:nvPr/>
            </p:nvSpPr>
            <p:spPr>
              <a:xfrm>
                <a:off x="1592385" y="4371383"/>
                <a:ext cx="490040" cy="354453"/>
              </a:xfrm>
              <a:prstGeom prst="cloud">
                <a:avLst/>
              </a:prstGeom>
              <a:solidFill>
                <a:schemeClr val="accent5">
                  <a:lumMod val="20000"/>
                  <a:lumOff val="8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32" name="Picture 8" descr="Public Domain Clip Art Image | Trout silhouette | ID ...">
              <a:extLst>
                <a:ext uri="{FF2B5EF4-FFF2-40B4-BE49-F238E27FC236}">
                  <a16:creationId xmlns:a16="http://schemas.microsoft.com/office/drawing/2014/main" id="{B88EF615-922E-0242-A939-7288F5CD5E38}"/>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4918" b="95902" l="4369" r="98544">
                          <a14:foregroundMark x1="76272" y1="89364" x2="83981" y2="88934"/>
                          <a14:foregroundMark x1="39806" y1="91393" x2="60094" y2="90264"/>
                          <a14:foregroundMark x1="83981" y1="88934" x2="73301" y2="84426"/>
                          <a14:foregroundMark x1="77903" y1="91527" x2="85922" y2="90574"/>
                          <a14:foregroundMark x1="51456" y1="94672" x2="56225" y2="94105"/>
                          <a14:foregroundMark x1="62420" y1="95944" x2="62273" y2="95932"/>
                          <a14:foregroundMark x1="68603" y1="96441" x2="67267" y2="96333"/>
                          <a14:foregroundMark x1="77184" y1="97131" x2="73521" y2="96837"/>
                          <a14:foregroundMark x1="92718" y1="85246" x2="98544" y2="79508"/>
                          <a14:foregroundMark x1="8252" y1="70492" x2="4854" y2="56967"/>
                          <a14:foregroundMark x1="66019" y1="4918" x2="51456" y2="5738"/>
                          <a14:backgroundMark x1="75243" y1="90574" x2="64563" y2="91393"/>
                          <a14:backgroundMark x1="75243" y1="90574" x2="75243" y2="90574"/>
                          <a14:backgroundMark x1="63107" y1="91803" x2="63592" y2="90984"/>
                          <a14:backgroundMark x1="60194" y1="90164" x2="66019" y2="92213"/>
                          <a14:backgroundMark x1="65049" y1="93443" x2="68447" y2="93852"/>
                          <a14:backgroundMark x1="65534" y1="93033" x2="67476" y2="93852"/>
                          <a14:backgroundMark x1="66019" y1="93852" x2="64563" y2="92623"/>
                          <a14:backgroundMark x1="76214" y1="90574" x2="73301" y2="90164"/>
                          <a14:backgroundMark x1="77184" y1="90574" x2="75243" y2="90574"/>
                          <a14:backgroundMark x1="77184" y1="90574" x2="74757" y2="90574"/>
                        </a14:backgroundRemoval>
                      </a14:imgEffect>
                    </a14:imgLayer>
                  </a14:imgProps>
                </a:ext>
                <a:ext uri="{28A0092B-C50C-407E-A947-70E740481C1C}">
                  <a14:useLocalDpi xmlns:a14="http://schemas.microsoft.com/office/drawing/2010/main" val="0"/>
                </a:ext>
              </a:extLst>
            </a:blip>
            <a:srcRect/>
            <a:stretch>
              <a:fillRect/>
            </a:stretch>
          </p:blipFill>
          <p:spPr bwMode="auto">
            <a:xfrm rot="6184363" flipV="1">
              <a:off x="2085187" y="3025009"/>
              <a:ext cx="664733" cy="881726"/>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a:extLst>
                <a:ext uri="{FF2B5EF4-FFF2-40B4-BE49-F238E27FC236}">
                  <a16:creationId xmlns:a16="http://schemas.microsoft.com/office/drawing/2014/main" id="{C626387B-CECD-CD4D-BAD8-EBA812A5E607}"/>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33530" b="49803" l="37288" r="40777">
                          <a14:foregroundMark x1="38016" y1="34827" x2="38774" y2="33923"/>
                          <a14:foregroundMark x1="38865" y1="33530" x2="38258" y2="33569"/>
                          <a14:foregroundMark x1="37925" y1="38561" x2="39078" y2="43082"/>
                          <a14:foregroundMark x1="39078" y1="43082" x2="39108" y2="49803"/>
                          <a14:foregroundMark x1="39563" y1="44143" x2="40049" y2="44575"/>
                          <a14:foregroundMark x1="39593" y1="44969" x2="39775" y2="47288"/>
                          <a14:foregroundMark x1="40352" y1="45951" x2="40231" y2="46305"/>
                          <a14:foregroundMark x1="37470" y1="43947" x2="37712" y2="47406"/>
                        </a14:backgroundRemoval>
                      </a14:imgEffect>
                    </a14:imgLayer>
                  </a14:imgProps>
                </a:ext>
              </a:extLst>
            </a:blip>
            <a:srcRect l="36841" t="32631" r="58690" b="49388"/>
            <a:stretch/>
          </p:blipFill>
          <p:spPr>
            <a:xfrm>
              <a:off x="824024" y="3332636"/>
              <a:ext cx="242004" cy="751028"/>
            </a:xfrm>
            <a:prstGeom prst="rect">
              <a:avLst/>
            </a:prstGeom>
          </p:spPr>
        </p:pic>
        <p:pic>
          <p:nvPicPr>
            <p:cNvPr id="37" name="Picture 36">
              <a:extLst>
                <a:ext uri="{FF2B5EF4-FFF2-40B4-BE49-F238E27FC236}">
                  <a16:creationId xmlns:a16="http://schemas.microsoft.com/office/drawing/2014/main" id="{47C49B25-A7EB-0841-A5BD-2BF49292F216}"/>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54285" b="62893" l="55431" r="60801">
                          <a14:foregroundMark x1="59163" y1="56840" x2="57524" y2="57469"/>
                          <a14:foregroundMark x1="57524" y1="57469" x2="58677" y2="55778"/>
                          <a14:foregroundMark x1="58677" y1="55778" x2="58495" y2="54953"/>
                          <a14:foregroundMark x1="57888" y1="57586" x2="57828" y2="58137"/>
                          <a14:foregroundMark x1="58465" y1="57704" x2="58374" y2="57980"/>
                          <a14:foregroundMark x1="59345" y1="54874" x2="58708" y2="54796"/>
                          <a14:foregroundMark x1="57251" y1="54678" x2="56220" y2="54835"/>
                          <a14:foregroundMark x1="56796" y1="56171" x2="56796" y2="56368"/>
                          <a14:foregroundMark x1="57373" y1="56486" x2="57342" y2="57547"/>
                          <a14:foregroundMark x1="56766" y1="55228" x2="56341" y2="55031"/>
                          <a14:foregroundMark x1="56705" y1="54285" x2="56159" y2="54403"/>
                          <a14:foregroundMark x1="56584" y1="57272" x2="56705" y2="58530"/>
                          <a14:foregroundMark x1="56826" y1="57862" x2="57251" y2="58923"/>
                          <a14:foregroundMark x1="56978" y1="55700" x2="56523" y2="55582"/>
                        </a14:backgroundRemoval>
                      </a14:imgEffect>
                    </a14:imgLayer>
                  </a14:imgProps>
                </a:ext>
              </a:extLst>
            </a:blip>
            <a:srcRect l="54787" t="53692" r="40120" b="40533"/>
            <a:stretch/>
          </p:blipFill>
          <p:spPr>
            <a:xfrm>
              <a:off x="1567732" y="3676842"/>
              <a:ext cx="465138" cy="406822"/>
            </a:xfrm>
            <a:prstGeom prst="rect">
              <a:avLst/>
            </a:prstGeom>
          </p:spPr>
        </p:pic>
        <p:pic>
          <p:nvPicPr>
            <p:cNvPr id="38" name="Picture 37">
              <a:extLst>
                <a:ext uri="{FF2B5EF4-FFF2-40B4-BE49-F238E27FC236}">
                  <a16:creationId xmlns:a16="http://schemas.microsoft.com/office/drawing/2014/main" id="{ED7B0442-683D-8647-823F-0468222E6DEA}"/>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58530" b="63443" l="57767" r="59618">
                          <a14:foregroundMark x1="59436" y1="59041" x2="57979" y2="60142"/>
                          <a14:foregroundMark x1="57979" y1="60142" x2="59405" y2="59159"/>
                          <a14:foregroundMark x1="58010" y1="60259" x2="58920" y2="60181"/>
                          <a14:foregroundMark x1="58343" y1="61164" x2="59436" y2="59513"/>
                          <a14:foregroundMark x1="59436" y1="59513" x2="57858" y2="60299"/>
                          <a14:foregroundMark x1="57858" y1="60299" x2="58283" y2="61203"/>
                          <a14:foregroundMark x1="57888" y1="60810" x2="58192" y2="61321"/>
                          <a14:foregroundMark x1="59405" y1="58608" x2="58859" y2="58569"/>
                          <a14:foregroundMark x1="58343" y1="58726" x2="57858" y2="59827"/>
                          <a14:foregroundMark x1="57767" y1="61321" x2="57949" y2="62421"/>
                          <a14:foregroundMark x1="58556" y1="61399" x2="58070" y2="63443"/>
                          <a14:foregroundMark x1="58070" y1="63443" x2="57888" y2="62539"/>
                          <a14:foregroundMark x1="59587" y1="62343" x2="59618" y2="61714"/>
                        </a14:backgroundRemoval>
                      </a14:imgEffect>
                    </a14:imgLayer>
                  </a14:imgProps>
                </a:ext>
              </a:extLst>
            </a:blip>
            <a:srcRect l="57651" t="58432" r="40104" b="36016"/>
            <a:stretch/>
          </p:blipFill>
          <p:spPr>
            <a:xfrm rot="16200000">
              <a:off x="1382880" y="3648582"/>
              <a:ext cx="277824" cy="529898"/>
            </a:xfrm>
            <a:prstGeom prst="rect">
              <a:avLst/>
            </a:prstGeom>
          </p:spPr>
        </p:pic>
      </p:grpSp>
      <p:sp>
        <p:nvSpPr>
          <p:cNvPr id="55" name="TextBox 54">
            <a:extLst>
              <a:ext uri="{FF2B5EF4-FFF2-40B4-BE49-F238E27FC236}">
                <a16:creationId xmlns:a16="http://schemas.microsoft.com/office/drawing/2014/main" id="{F1DDE6E1-BC89-474E-A8B7-5AF415F86DD0}"/>
              </a:ext>
            </a:extLst>
          </p:cNvPr>
          <p:cNvSpPr txBox="1"/>
          <p:nvPr/>
        </p:nvSpPr>
        <p:spPr>
          <a:xfrm>
            <a:off x="7668965" y="304303"/>
            <a:ext cx="3941369" cy="646331"/>
          </a:xfrm>
          <a:prstGeom prst="rect">
            <a:avLst/>
          </a:prstGeom>
          <a:noFill/>
        </p:spPr>
        <p:txBody>
          <a:bodyPr wrap="square" rtlCol="0">
            <a:spAutoFit/>
          </a:bodyPr>
          <a:lstStyle/>
          <a:p>
            <a:pPr algn="ctr"/>
            <a:r>
              <a:rPr lang="en-US" sz="3600" b="1" dirty="0"/>
              <a:t>Molecular surveys</a:t>
            </a:r>
          </a:p>
        </p:txBody>
      </p:sp>
      <p:pic>
        <p:nvPicPr>
          <p:cNvPr id="56" name="Picture 12" descr="https://www.frontiersin.org/files/Articles/378098/fcvm-05-00089-HTML/image_m/fcvm-05-00089-g001.jpg">
            <a:extLst>
              <a:ext uri="{FF2B5EF4-FFF2-40B4-BE49-F238E27FC236}">
                <a16:creationId xmlns:a16="http://schemas.microsoft.com/office/drawing/2014/main" id="{E56F5A53-3DE8-064F-8CC7-0A252200AA5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567" t="-2075" r="37050" b="11825"/>
          <a:stretch/>
        </p:blipFill>
        <p:spPr bwMode="auto">
          <a:xfrm>
            <a:off x="7668964" y="7754039"/>
            <a:ext cx="3941369" cy="4229100"/>
          </a:xfrm>
          <a:prstGeom prst="rect">
            <a:avLst/>
          </a:prstGeom>
          <a:noFill/>
          <a:extLst>
            <a:ext uri="{909E8E84-426E-40DD-AFC4-6F175D3DCCD1}">
              <a14:hiddenFill xmlns:a14="http://schemas.microsoft.com/office/drawing/2010/main">
                <a:solidFill>
                  <a:srgbClr val="FFFFFF"/>
                </a:solidFill>
              </a14:hiddenFill>
            </a:ext>
          </a:extLst>
        </p:spPr>
      </p:pic>
      <p:sp>
        <p:nvSpPr>
          <p:cNvPr id="57" name="TextBox 56">
            <a:extLst>
              <a:ext uri="{FF2B5EF4-FFF2-40B4-BE49-F238E27FC236}">
                <a16:creationId xmlns:a16="http://schemas.microsoft.com/office/drawing/2014/main" id="{E1410197-1E64-9448-8BB8-66BC20166267}"/>
              </a:ext>
            </a:extLst>
          </p:cNvPr>
          <p:cNvSpPr txBox="1"/>
          <p:nvPr/>
        </p:nvSpPr>
        <p:spPr>
          <a:xfrm>
            <a:off x="7721268" y="7019552"/>
            <a:ext cx="3889065" cy="646331"/>
          </a:xfrm>
          <a:prstGeom prst="rect">
            <a:avLst/>
          </a:prstGeom>
          <a:noFill/>
        </p:spPr>
        <p:txBody>
          <a:bodyPr wrap="square" rtlCol="0">
            <a:spAutoFit/>
          </a:bodyPr>
          <a:lstStyle/>
          <a:p>
            <a:pPr algn="ctr"/>
            <a:r>
              <a:rPr lang="en-US" sz="3600" b="1" dirty="0"/>
              <a:t>Data integration</a:t>
            </a:r>
          </a:p>
        </p:txBody>
      </p:sp>
      <p:grpSp>
        <p:nvGrpSpPr>
          <p:cNvPr id="118" name="Group 117">
            <a:extLst>
              <a:ext uri="{FF2B5EF4-FFF2-40B4-BE49-F238E27FC236}">
                <a16:creationId xmlns:a16="http://schemas.microsoft.com/office/drawing/2014/main" id="{E9E96D41-95FE-4A45-9557-F0324812D941}"/>
              </a:ext>
            </a:extLst>
          </p:cNvPr>
          <p:cNvGrpSpPr/>
          <p:nvPr/>
        </p:nvGrpSpPr>
        <p:grpSpPr>
          <a:xfrm flipH="1">
            <a:off x="764162" y="7623269"/>
            <a:ext cx="4297888" cy="4436768"/>
            <a:chOff x="1777239" y="6592124"/>
            <a:chExt cx="2393145" cy="3154696"/>
          </a:xfrm>
        </p:grpSpPr>
        <p:pic>
          <p:nvPicPr>
            <p:cNvPr id="65" name="Picture 12" descr="https://www.frontiersin.org/files/Articles/378098/fcvm-05-00089-HTML/image_m/fcvm-05-00089-g001.jpg">
              <a:extLst>
                <a:ext uri="{FF2B5EF4-FFF2-40B4-BE49-F238E27FC236}">
                  <a16:creationId xmlns:a16="http://schemas.microsoft.com/office/drawing/2014/main" id="{EBA30949-3192-1242-B228-F4736771661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316" t="-992" r="20347" b="43053"/>
            <a:stretch/>
          </p:blipFill>
          <p:spPr bwMode="auto">
            <a:xfrm>
              <a:off x="1777239" y="8280912"/>
              <a:ext cx="1172930" cy="1465908"/>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2" descr="https://www.frontiersin.org/files/Articles/378098/fcvm-05-00089-HTML/image_m/fcvm-05-00089-g001.jpg">
              <a:extLst>
                <a:ext uri="{FF2B5EF4-FFF2-40B4-BE49-F238E27FC236}">
                  <a16:creationId xmlns:a16="http://schemas.microsoft.com/office/drawing/2014/main" id="{35A7D5D4-DB9D-9F45-960A-1113B8C720B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316" t="-992" r="20347" b="43053"/>
            <a:stretch/>
          </p:blipFill>
          <p:spPr bwMode="auto">
            <a:xfrm>
              <a:off x="1889265" y="6592124"/>
              <a:ext cx="1172930" cy="1465908"/>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a:extLst>
                <a:ext uri="{FF2B5EF4-FFF2-40B4-BE49-F238E27FC236}">
                  <a16:creationId xmlns:a16="http://schemas.microsoft.com/office/drawing/2014/main" id="{90ACD09F-B4BC-AA45-9184-2D1935956749}"/>
                </a:ext>
              </a:extLst>
            </p:cNvPr>
            <p:cNvSpPr txBox="1"/>
            <p:nvPr/>
          </p:nvSpPr>
          <p:spPr>
            <a:xfrm>
              <a:off x="2215120" y="8451210"/>
              <a:ext cx="1179215" cy="357170"/>
            </a:xfrm>
            <a:prstGeom prst="rect">
              <a:avLst/>
            </a:prstGeom>
            <a:noFill/>
          </p:spPr>
          <p:txBody>
            <a:bodyPr wrap="none" rtlCol="0">
              <a:spAutoFit/>
            </a:bodyPr>
            <a:lstStyle/>
            <a:p>
              <a:r>
                <a:rPr lang="en-US" sz="2400" dirty="0"/>
                <a:t>intolerance</a:t>
              </a:r>
            </a:p>
          </p:txBody>
        </p:sp>
        <p:pic>
          <p:nvPicPr>
            <p:cNvPr id="66" name="Picture 12" descr="https://www.frontiersin.org/files/Articles/378098/fcvm-05-00089-HTML/image_m/fcvm-05-00089-g001.jpg">
              <a:extLst>
                <a:ext uri="{FF2B5EF4-FFF2-40B4-BE49-F238E27FC236}">
                  <a16:creationId xmlns:a16="http://schemas.microsoft.com/office/drawing/2014/main" id="{0505596E-1DF2-F949-897B-928BB3B5193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316" t="-992" r="20347" b="43053"/>
            <a:stretch/>
          </p:blipFill>
          <p:spPr bwMode="auto">
            <a:xfrm>
              <a:off x="1790693" y="6675697"/>
              <a:ext cx="1172930" cy="1465908"/>
            </a:xfrm>
            <a:prstGeom prst="rect">
              <a:avLst/>
            </a:prstGeom>
            <a:noFill/>
            <a:extLst>
              <a:ext uri="{909E8E84-426E-40DD-AFC4-6F175D3DCCD1}">
                <a14:hiddenFill xmlns:a14="http://schemas.microsoft.com/office/drawing/2010/main">
                  <a:solidFill>
                    <a:srgbClr val="FFFFFF"/>
                  </a:solidFill>
                </a14:hiddenFill>
              </a:ext>
            </a:extLst>
          </p:spPr>
        </p:pic>
        <p:sp>
          <p:nvSpPr>
            <p:cNvPr id="67" name="TextBox 66">
              <a:extLst>
                <a:ext uri="{FF2B5EF4-FFF2-40B4-BE49-F238E27FC236}">
                  <a16:creationId xmlns:a16="http://schemas.microsoft.com/office/drawing/2014/main" id="{5B1D65BB-53F8-A643-935E-97FD2A222AC2}"/>
                </a:ext>
              </a:extLst>
            </p:cNvPr>
            <p:cNvSpPr txBox="1"/>
            <p:nvPr/>
          </p:nvSpPr>
          <p:spPr>
            <a:xfrm>
              <a:off x="2297009" y="6770317"/>
              <a:ext cx="1009435" cy="357170"/>
            </a:xfrm>
            <a:prstGeom prst="rect">
              <a:avLst/>
            </a:prstGeom>
            <a:noFill/>
          </p:spPr>
          <p:txBody>
            <a:bodyPr wrap="none" rtlCol="0">
              <a:spAutoFit/>
            </a:bodyPr>
            <a:lstStyle/>
            <a:p>
              <a:r>
                <a:rPr lang="en-US" sz="2400" dirty="0"/>
                <a:t>tolerance</a:t>
              </a:r>
            </a:p>
          </p:txBody>
        </p:sp>
        <p:sp>
          <p:nvSpPr>
            <p:cNvPr id="72" name="TextBox 71">
              <a:extLst>
                <a:ext uri="{FF2B5EF4-FFF2-40B4-BE49-F238E27FC236}">
                  <a16:creationId xmlns:a16="http://schemas.microsoft.com/office/drawing/2014/main" id="{E76E4302-B6F5-334A-9FC2-472A4A2C4D63}"/>
                </a:ext>
              </a:extLst>
            </p:cNvPr>
            <p:cNvSpPr txBox="1"/>
            <p:nvPr/>
          </p:nvSpPr>
          <p:spPr>
            <a:xfrm rot="16200000">
              <a:off x="3760979" y="8866443"/>
              <a:ext cx="240843" cy="273166"/>
            </a:xfrm>
            <a:prstGeom prst="rect">
              <a:avLst/>
            </a:prstGeom>
            <a:noFill/>
          </p:spPr>
          <p:txBody>
            <a:bodyPr wrap="none" rtlCol="0">
              <a:spAutoFit/>
            </a:bodyPr>
            <a:lstStyle/>
            <a:p>
              <a:r>
                <a:rPr lang="en-US" b="1" dirty="0">
                  <a:solidFill>
                    <a:schemeClr val="bg1"/>
                  </a:solidFill>
                </a:rPr>
                <a:t>X</a:t>
              </a:r>
            </a:p>
          </p:txBody>
        </p:sp>
        <p:grpSp>
          <p:nvGrpSpPr>
            <p:cNvPr id="73" name="Group 72">
              <a:extLst>
                <a:ext uri="{FF2B5EF4-FFF2-40B4-BE49-F238E27FC236}">
                  <a16:creationId xmlns:a16="http://schemas.microsoft.com/office/drawing/2014/main" id="{208DD93B-AB97-244B-80F6-ACA2D61B006E}"/>
                </a:ext>
              </a:extLst>
            </p:cNvPr>
            <p:cNvGrpSpPr/>
            <p:nvPr/>
          </p:nvGrpSpPr>
          <p:grpSpPr>
            <a:xfrm>
              <a:off x="3079848" y="7179859"/>
              <a:ext cx="911963" cy="553941"/>
              <a:chOff x="10887741" y="1816350"/>
              <a:chExt cx="1284993" cy="758021"/>
            </a:xfrm>
          </p:grpSpPr>
          <p:grpSp>
            <p:nvGrpSpPr>
              <p:cNvPr id="61" name="Group 60">
                <a:extLst>
                  <a:ext uri="{FF2B5EF4-FFF2-40B4-BE49-F238E27FC236}">
                    <a16:creationId xmlns:a16="http://schemas.microsoft.com/office/drawing/2014/main" id="{C8CB950B-CCD1-E043-85D6-F66EF47E24B3}"/>
                  </a:ext>
                </a:extLst>
              </p:cNvPr>
              <p:cNvGrpSpPr/>
              <p:nvPr/>
            </p:nvGrpSpPr>
            <p:grpSpPr>
              <a:xfrm>
                <a:off x="10887741" y="1831903"/>
                <a:ext cx="1284993" cy="742468"/>
                <a:chOff x="6692074" y="-1362354"/>
                <a:chExt cx="1284993" cy="742468"/>
              </a:xfrm>
            </p:grpSpPr>
            <p:sp>
              <p:nvSpPr>
                <p:cNvPr id="50" name="Oval 49">
                  <a:extLst>
                    <a:ext uri="{FF2B5EF4-FFF2-40B4-BE49-F238E27FC236}">
                      <a16:creationId xmlns:a16="http://schemas.microsoft.com/office/drawing/2014/main" id="{5C26DDD2-B61D-614F-8790-E0158408B316}"/>
                    </a:ext>
                  </a:extLst>
                </p:cNvPr>
                <p:cNvSpPr/>
                <p:nvPr/>
              </p:nvSpPr>
              <p:spPr>
                <a:xfrm>
                  <a:off x="6833287" y="-1256512"/>
                  <a:ext cx="1013254" cy="5221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51" name="Triangle 50">
                  <a:extLst>
                    <a:ext uri="{FF2B5EF4-FFF2-40B4-BE49-F238E27FC236}">
                      <a16:creationId xmlns:a16="http://schemas.microsoft.com/office/drawing/2014/main" id="{27109FFE-CD29-8241-8054-67EC594F47D7}"/>
                    </a:ext>
                  </a:extLst>
                </p:cNvPr>
                <p:cNvSpPr/>
                <p:nvPr/>
              </p:nvSpPr>
              <p:spPr>
                <a:xfrm rot="5400000">
                  <a:off x="6628731" y="-117955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70" name="Triangle 69">
                  <a:extLst>
                    <a:ext uri="{FF2B5EF4-FFF2-40B4-BE49-F238E27FC236}">
                      <a16:creationId xmlns:a16="http://schemas.microsoft.com/office/drawing/2014/main" id="{641ACC72-05B9-584D-BD80-A30CD2CCD988}"/>
                    </a:ext>
                  </a:extLst>
                </p:cNvPr>
                <p:cNvSpPr/>
                <p:nvPr/>
              </p:nvSpPr>
              <p:spPr>
                <a:xfrm rot="5086734">
                  <a:off x="7078863" y="-107864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71" name="Oval 70">
                  <a:extLst>
                    <a:ext uri="{FF2B5EF4-FFF2-40B4-BE49-F238E27FC236}">
                      <a16:creationId xmlns:a16="http://schemas.microsoft.com/office/drawing/2014/main" id="{644E3E7A-4A93-7B4A-8477-69082D03018E}"/>
                    </a:ext>
                  </a:extLst>
                </p:cNvPr>
                <p:cNvSpPr/>
                <p:nvPr/>
              </p:nvSpPr>
              <p:spPr>
                <a:xfrm>
                  <a:off x="7617330" y="-1142701"/>
                  <a:ext cx="91440" cy="914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54" name="Arc 53">
                  <a:extLst>
                    <a:ext uri="{FF2B5EF4-FFF2-40B4-BE49-F238E27FC236}">
                      <a16:creationId xmlns:a16="http://schemas.microsoft.com/office/drawing/2014/main" id="{8853B57F-A655-5B49-8083-0D9152068B7F}"/>
                    </a:ext>
                  </a:extLst>
                </p:cNvPr>
                <p:cNvSpPr/>
                <p:nvPr/>
              </p:nvSpPr>
              <p:spPr>
                <a:xfrm rot="9153461">
                  <a:off x="7455642" y="-1362354"/>
                  <a:ext cx="521425" cy="494003"/>
                </a:xfrm>
                <a:prstGeom prst="arc">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92" name="Triangle 91">
                <a:extLst>
                  <a:ext uri="{FF2B5EF4-FFF2-40B4-BE49-F238E27FC236}">
                    <a16:creationId xmlns:a16="http://schemas.microsoft.com/office/drawing/2014/main" id="{0AD39C9F-D6BD-A744-8AFD-BF7E9A8DCF72}"/>
                  </a:ext>
                </a:extLst>
              </p:cNvPr>
              <p:cNvSpPr/>
              <p:nvPr/>
            </p:nvSpPr>
            <p:spPr>
              <a:xfrm rot="5086734">
                <a:off x="11239372" y="1879693"/>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19" name="TextBox 118">
              <a:extLst>
                <a:ext uri="{FF2B5EF4-FFF2-40B4-BE49-F238E27FC236}">
                  <a16:creationId xmlns:a16="http://schemas.microsoft.com/office/drawing/2014/main" id="{F1ABDD44-09A3-8445-A5C0-8B0C575CC0F6}"/>
                </a:ext>
              </a:extLst>
            </p:cNvPr>
            <p:cNvSpPr txBox="1"/>
            <p:nvPr/>
          </p:nvSpPr>
          <p:spPr>
            <a:xfrm rot="16200000">
              <a:off x="3913379" y="9018843"/>
              <a:ext cx="240843" cy="273166"/>
            </a:xfrm>
            <a:prstGeom prst="rect">
              <a:avLst/>
            </a:prstGeom>
            <a:noFill/>
          </p:spPr>
          <p:txBody>
            <a:bodyPr wrap="none" rtlCol="0">
              <a:spAutoFit/>
            </a:bodyPr>
            <a:lstStyle/>
            <a:p>
              <a:r>
                <a:rPr lang="en-US" b="1" dirty="0">
                  <a:solidFill>
                    <a:schemeClr val="bg1"/>
                  </a:solidFill>
                </a:rPr>
                <a:t>X</a:t>
              </a:r>
            </a:p>
          </p:txBody>
        </p:sp>
        <p:grpSp>
          <p:nvGrpSpPr>
            <p:cNvPr id="137" name="Group 136">
              <a:extLst>
                <a:ext uri="{FF2B5EF4-FFF2-40B4-BE49-F238E27FC236}">
                  <a16:creationId xmlns:a16="http://schemas.microsoft.com/office/drawing/2014/main" id="{A5A228AA-7786-AC42-8DBF-2903D303B181}"/>
                </a:ext>
              </a:extLst>
            </p:cNvPr>
            <p:cNvGrpSpPr/>
            <p:nvPr/>
          </p:nvGrpSpPr>
          <p:grpSpPr>
            <a:xfrm>
              <a:off x="3015509" y="8864727"/>
              <a:ext cx="967076" cy="645994"/>
              <a:chOff x="11974476" y="2984420"/>
              <a:chExt cx="967076" cy="645994"/>
            </a:xfrm>
          </p:grpSpPr>
          <p:grpSp>
            <p:nvGrpSpPr>
              <p:cNvPr id="138" name="Group 137">
                <a:extLst>
                  <a:ext uri="{FF2B5EF4-FFF2-40B4-BE49-F238E27FC236}">
                    <a16:creationId xmlns:a16="http://schemas.microsoft.com/office/drawing/2014/main" id="{6F906761-8FFD-434D-AD73-9C0F12145418}"/>
                  </a:ext>
                </a:extLst>
              </p:cNvPr>
              <p:cNvGrpSpPr/>
              <p:nvPr/>
            </p:nvGrpSpPr>
            <p:grpSpPr>
              <a:xfrm>
                <a:off x="11974476" y="2984420"/>
                <a:ext cx="967076" cy="645994"/>
                <a:chOff x="10887741" y="1816350"/>
                <a:chExt cx="1362649" cy="883985"/>
              </a:xfrm>
            </p:grpSpPr>
            <p:grpSp>
              <p:nvGrpSpPr>
                <p:cNvPr id="140" name="Group 139">
                  <a:extLst>
                    <a:ext uri="{FF2B5EF4-FFF2-40B4-BE49-F238E27FC236}">
                      <a16:creationId xmlns:a16="http://schemas.microsoft.com/office/drawing/2014/main" id="{78C08B2F-BFF5-D348-A7BE-1A843C42C40F}"/>
                    </a:ext>
                  </a:extLst>
                </p:cNvPr>
                <p:cNvGrpSpPr/>
                <p:nvPr/>
              </p:nvGrpSpPr>
              <p:grpSpPr>
                <a:xfrm>
                  <a:off x="10887741" y="1937745"/>
                  <a:ext cx="1362649" cy="762590"/>
                  <a:chOff x="6692074" y="-1256512"/>
                  <a:chExt cx="1362649" cy="762590"/>
                </a:xfrm>
              </p:grpSpPr>
              <p:sp>
                <p:nvSpPr>
                  <p:cNvPr id="142" name="Oval 141">
                    <a:extLst>
                      <a:ext uri="{FF2B5EF4-FFF2-40B4-BE49-F238E27FC236}">
                        <a16:creationId xmlns:a16="http://schemas.microsoft.com/office/drawing/2014/main" id="{0D529F8E-1905-AE48-8171-6DDA56C6856B}"/>
                      </a:ext>
                    </a:extLst>
                  </p:cNvPr>
                  <p:cNvSpPr/>
                  <p:nvPr/>
                </p:nvSpPr>
                <p:spPr>
                  <a:xfrm>
                    <a:off x="6833287" y="-1256512"/>
                    <a:ext cx="1013254" cy="52210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3" name="Triangle 142">
                    <a:extLst>
                      <a:ext uri="{FF2B5EF4-FFF2-40B4-BE49-F238E27FC236}">
                        <a16:creationId xmlns:a16="http://schemas.microsoft.com/office/drawing/2014/main" id="{47CE7D59-241D-0A45-9119-39EE512E75C8}"/>
                      </a:ext>
                    </a:extLst>
                  </p:cNvPr>
                  <p:cNvSpPr/>
                  <p:nvPr/>
                </p:nvSpPr>
                <p:spPr>
                  <a:xfrm rot="5400000">
                    <a:off x="6628731" y="-117955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4" name="Triangle 143">
                    <a:extLst>
                      <a:ext uri="{FF2B5EF4-FFF2-40B4-BE49-F238E27FC236}">
                        <a16:creationId xmlns:a16="http://schemas.microsoft.com/office/drawing/2014/main" id="{E143FC69-D1C8-2A4C-8353-C37A0C4B699B}"/>
                      </a:ext>
                    </a:extLst>
                  </p:cNvPr>
                  <p:cNvSpPr/>
                  <p:nvPr/>
                </p:nvSpPr>
                <p:spPr>
                  <a:xfrm rot="5086734">
                    <a:off x="7078863" y="-1078644"/>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5" name="Arc 144">
                    <a:extLst>
                      <a:ext uri="{FF2B5EF4-FFF2-40B4-BE49-F238E27FC236}">
                        <a16:creationId xmlns:a16="http://schemas.microsoft.com/office/drawing/2014/main" id="{75A2AD31-087C-5740-9D40-EA95CFAC89F8}"/>
                      </a:ext>
                    </a:extLst>
                  </p:cNvPr>
                  <p:cNvSpPr/>
                  <p:nvPr/>
                </p:nvSpPr>
                <p:spPr>
                  <a:xfrm rot="17491405">
                    <a:off x="7547193" y="-1001452"/>
                    <a:ext cx="506391" cy="508669"/>
                  </a:xfrm>
                  <a:prstGeom prst="arc">
                    <a:avLst>
                      <a:gd name="adj1" fmla="val 16423712"/>
                      <a:gd name="adj2" fmla="val 0"/>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41" name="Triangle 140">
                  <a:extLst>
                    <a:ext uri="{FF2B5EF4-FFF2-40B4-BE49-F238E27FC236}">
                      <a16:creationId xmlns:a16="http://schemas.microsoft.com/office/drawing/2014/main" id="{8936F3D8-3ABC-BB43-8123-147FFC59F14F}"/>
                    </a:ext>
                  </a:extLst>
                </p:cNvPr>
                <p:cNvSpPr/>
                <p:nvPr/>
              </p:nvSpPr>
              <p:spPr>
                <a:xfrm rot="5086734">
                  <a:off x="11239372" y="1879693"/>
                  <a:ext cx="522101" cy="39541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sp>
            <p:nvSpPr>
              <p:cNvPr id="139" name="TextBox 138">
                <a:extLst>
                  <a:ext uri="{FF2B5EF4-FFF2-40B4-BE49-F238E27FC236}">
                    <a16:creationId xmlns:a16="http://schemas.microsoft.com/office/drawing/2014/main" id="{0509756C-8B29-734C-AFC7-DCC4E9660C6A}"/>
                  </a:ext>
                </a:extLst>
              </p:cNvPr>
              <p:cNvSpPr txBox="1"/>
              <p:nvPr/>
            </p:nvSpPr>
            <p:spPr>
              <a:xfrm rot="16200000">
                <a:off x="12502573" y="3063932"/>
                <a:ext cx="230921" cy="250402"/>
              </a:xfrm>
              <a:prstGeom prst="rect">
                <a:avLst/>
              </a:prstGeom>
              <a:noFill/>
            </p:spPr>
            <p:txBody>
              <a:bodyPr wrap="none" rtlCol="0">
                <a:spAutoFit/>
              </a:bodyPr>
              <a:lstStyle/>
              <a:p>
                <a:r>
                  <a:rPr lang="en-US" sz="1600" b="1" dirty="0">
                    <a:solidFill>
                      <a:schemeClr val="bg1"/>
                    </a:solidFill>
                  </a:rPr>
                  <a:t>X</a:t>
                </a:r>
              </a:p>
            </p:txBody>
          </p:sp>
        </p:grpSp>
      </p:grpSp>
      <p:sp>
        <p:nvSpPr>
          <p:cNvPr id="85" name="TextBox 84">
            <a:extLst>
              <a:ext uri="{FF2B5EF4-FFF2-40B4-BE49-F238E27FC236}">
                <a16:creationId xmlns:a16="http://schemas.microsoft.com/office/drawing/2014/main" id="{F9211FEA-90A3-5F4E-9D12-282FAA164838}"/>
              </a:ext>
            </a:extLst>
          </p:cNvPr>
          <p:cNvSpPr txBox="1"/>
          <p:nvPr/>
        </p:nvSpPr>
        <p:spPr>
          <a:xfrm>
            <a:off x="263304" y="12765476"/>
            <a:ext cx="11990091" cy="1323439"/>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Molecular surveys are done on marine animals exposed to different environmental change scenarios. Data can be integrated within species and across species to identify molecular signatures related to environmental change tolerance (i.e. neutral or positive outcome) or intolerance (i.e. negative outcome). Adapted from </a:t>
            </a:r>
            <a:r>
              <a:rPr lang="en-US" sz="2000" dirty="0" err="1">
                <a:latin typeface="Arial" panose="020B0604020202020204" pitchFamily="34" charset="0"/>
                <a:cs typeface="Arial" panose="020B0604020202020204" pitchFamily="34" charset="0"/>
              </a:rPr>
              <a:t>Vilne</a:t>
            </a:r>
            <a:r>
              <a:rPr lang="en-US" sz="2000" dirty="0">
                <a:latin typeface="Arial" panose="020B0604020202020204" pitchFamily="34" charset="0"/>
                <a:cs typeface="Arial" panose="020B0604020202020204" pitchFamily="34" charset="0"/>
              </a:rPr>
              <a:t> and </a:t>
            </a:r>
            <a:r>
              <a:rPr lang="en-US" sz="2000" dirty="0" err="1">
                <a:latin typeface="Arial" panose="020B0604020202020204" pitchFamily="34" charset="0"/>
                <a:cs typeface="Arial" panose="020B0604020202020204" pitchFamily="34" charset="0"/>
              </a:rPr>
              <a:t>Schunkert</a:t>
            </a:r>
            <a:r>
              <a:rPr lang="en-US" sz="2000" dirty="0">
                <a:latin typeface="Arial" panose="020B0604020202020204" pitchFamily="34" charset="0"/>
                <a:cs typeface="Arial" panose="020B0604020202020204" pitchFamily="34" charset="0"/>
              </a:rPr>
              <a:t> (2018) </a:t>
            </a:r>
            <a:r>
              <a:rPr lang="en-US" sz="2000" i="1" dirty="0">
                <a:latin typeface="Arial" panose="020B0604020202020204" pitchFamily="34" charset="0"/>
                <a:cs typeface="Arial" panose="020B0604020202020204" pitchFamily="34" charset="0"/>
              </a:rPr>
              <a:t>Front. Cardiovasc. </a:t>
            </a:r>
            <a:r>
              <a:rPr lang="en-US" sz="2000" dirty="0">
                <a:latin typeface="Arial" panose="020B0604020202020204" pitchFamily="34" charset="0"/>
                <a:cs typeface="Arial" panose="020B0604020202020204" pitchFamily="34" charset="0"/>
              </a:rPr>
              <a:t>https://</a:t>
            </a:r>
            <a:r>
              <a:rPr lang="en-US" sz="2000" dirty="0" err="1">
                <a:latin typeface="Arial" panose="020B0604020202020204" pitchFamily="34" charset="0"/>
                <a:cs typeface="Arial" panose="020B0604020202020204" pitchFamily="34" charset="0"/>
              </a:rPr>
              <a:t>doi.org</a:t>
            </a:r>
            <a:r>
              <a:rPr lang="en-US" sz="2000" dirty="0">
                <a:latin typeface="Arial" panose="020B0604020202020204" pitchFamily="34" charset="0"/>
                <a:cs typeface="Arial" panose="020B0604020202020204" pitchFamily="34" charset="0"/>
              </a:rPr>
              <a:t>/10.3389/fcvm.2018.00089. </a:t>
            </a:r>
          </a:p>
        </p:txBody>
      </p:sp>
      <p:sp>
        <p:nvSpPr>
          <p:cNvPr id="162" name="Right Arrow 161">
            <a:extLst>
              <a:ext uri="{FF2B5EF4-FFF2-40B4-BE49-F238E27FC236}">
                <a16:creationId xmlns:a16="http://schemas.microsoft.com/office/drawing/2014/main" id="{79920892-AE7B-8A41-A9CA-7E26CB18AFA1}"/>
              </a:ext>
            </a:extLst>
          </p:cNvPr>
          <p:cNvSpPr/>
          <p:nvPr/>
        </p:nvSpPr>
        <p:spPr>
          <a:xfrm rot="10800000">
            <a:off x="5842840" y="9104092"/>
            <a:ext cx="1197185" cy="812194"/>
          </a:xfrm>
          <a:prstGeom prst="rightArrow">
            <a:avLst>
              <a:gd name="adj1" fmla="val 40618"/>
              <a:gd name="adj2" fmla="val 640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TextBox 163">
            <a:extLst>
              <a:ext uri="{FF2B5EF4-FFF2-40B4-BE49-F238E27FC236}">
                <a16:creationId xmlns:a16="http://schemas.microsoft.com/office/drawing/2014/main" id="{D41901C9-0D71-904F-96CF-A3305139553C}"/>
              </a:ext>
            </a:extLst>
          </p:cNvPr>
          <p:cNvSpPr txBox="1"/>
          <p:nvPr/>
        </p:nvSpPr>
        <p:spPr>
          <a:xfrm>
            <a:off x="1040643" y="7019552"/>
            <a:ext cx="3889065" cy="646331"/>
          </a:xfrm>
          <a:prstGeom prst="rect">
            <a:avLst/>
          </a:prstGeom>
          <a:noFill/>
        </p:spPr>
        <p:txBody>
          <a:bodyPr wrap="square" rtlCol="0">
            <a:spAutoFit/>
          </a:bodyPr>
          <a:lstStyle/>
          <a:p>
            <a:pPr algn="ctr"/>
            <a:r>
              <a:rPr lang="en-US" sz="3600" b="1" dirty="0"/>
              <a:t>Signatures</a:t>
            </a:r>
          </a:p>
        </p:txBody>
      </p:sp>
      <p:sp>
        <p:nvSpPr>
          <p:cNvPr id="165" name="TextBox 164">
            <a:extLst>
              <a:ext uri="{FF2B5EF4-FFF2-40B4-BE49-F238E27FC236}">
                <a16:creationId xmlns:a16="http://schemas.microsoft.com/office/drawing/2014/main" id="{09454AAC-4608-C44B-8E40-5A23035BBF00}"/>
              </a:ext>
            </a:extLst>
          </p:cNvPr>
          <p:cNvSpPr txBox="1"/>
          <p:nvPr/>
        </p:nvSpPr>
        <p:spPr>
          <a:xfrm>
            <a:off x="157492" y="295858"/>
            <a:ext cx="6174239" cy="663221"/>
          </a:xfrm>
          <a:prstGeom prst="rect">
            <a:avLst/>
          </a:prstGeom>
          <a:noFill/>
        </p:spPr>
        <p:txBody>
          <a:bodyPr wrap="square" rtlCol="0">
            <a:spAutoFit/>
          </a:bodyPr>
          <a:lstStyle/>
          <a:p>
            <a:pPr algn="ctr"/>
            <a:r>
              <a:rPr lang="en-US" sz="3600" b="1" dirty="0"/>
              <a:t>Environmental change</a:t>
            </a:r>
          </a:p>
        </p:txBody>
      </p:sp>
      <p:sp>
        <p:nvSpPr>
          <p:cNvPr id="166" name="Circular Arrow 165">
            <a:extLst>
              <a:ext uri="{FF2B5EF4-FFF2-40B4-BE49-F238E27FC236}">
                <a16:creationId xmlns:a16="http://schemas.microsoft.com/office/drawing/2014/main" id="{2D1489EA-7EAD-E34F-850D-FC3691FCE77A}"/>
              </a:ext>
            </a:extLst>
          </p:cNvPr>
          <p:cNvSpPr/>
          <p:nvPr/>
        </p:nvSpPr>
        <p:spPr>
          <a:xfrm rot="20597759">
            <a:off x="5047142" y="4713359"/>
            <a:ext cx="2636730" cy="3173462"/>
          </a:xfrm>
          <a:prstGeom prst="circularArrow">
            <a:avLst>
              <a:gd name="adj1" fmla="val 6975"/>
              <a:gd name="adj2" fmla="val 1142319"/>
              <a:gd name="adj3" fmla="val 18317133"/>
              <a:gd name="adj4" fmla="val 13585817"/>
              <a:gd name="adj5" fmla="val 126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64" name="Circular Arrow 63">
            <a:extLst>
              <a:ext uri="{FF2B5EF4-FFF2-40B4-BE49-F238E27FC236}">
                <a16:creationId xmlns:a16="http://schemas.microsoft.com/office/drawing/2014/main" id="{2D5D171C-85D4-B041-8819-22FA02D258E8}"/>
              </a:ext>
            </a:extLst>
          </p:cNvPr>
          <p:cNvSpPr/>
          <p:nvPr/>
        </p:nvSpPr>
        <p:spPr>
          <a:xfrm rot="2641206">
            <a:off x="5417136" y="5539513"/>
            <a:ext cx="2636730" cy="3173462"/>
          </a:xfrm>
          <a:prstGeom prst="circularArrow">
            <a:avLst>
              <a:gd name="adj1" fmla="val 6975"/>
              <a:gd name="adj2" fmla="val 1142319"/>
              <a:gd name="adj3" fmla="val 18317133"/>
              <a:gd name="adj4" fmla="val 15705695"/>
              <a:gd name="adj5" fmla="val 126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68" name="Circular Arrow 67">
            <a:extLst>
              <a:ext uri="{FF2B5EF4-FFF2-40B4-BE49-F238E27FC236}">
                <a16:creationId xmlns:a16="http://schemas.microsoft.com/office/drawing/2014/main" id="{0B93EEAB-778A-384F-993F-0A5C035581B0}"/>
              </a:ext>
            </a:extLst>
          </p:cNvPr>
          <p:cNvSpPr/>
          <p:nvPr/>
        </p:nvSpPr>
        <p:spPr>
          <a:xfrm rot="10800000">
            <a:off x="4789784" y="5645371"/>
            <a:ext cx="3303296" cy="3173462"/>
          </a:xfrm>
          <a:prstGeom prst="circularArrow">
            <a:avLst>
              <a:gd name="adj1" fmla="val 6975"/>
              <a:gd name="adj2" fmla="val 1142319"/>
              <a:gd name="adj3" fmla="val 18317133"/>
              <a:gd name="adj4" fmla="val 11674026"/>
              <a:gd name="adj5" fmla="val 1264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Tree>
    <p:extLst>
      <p:ext uri="{BB962C8B-B14F-4D97-AF65-F5344CB8AC3E}">
        <p14:creationId xmlns:p14="http://schemas.microsoft.com/office/powerpoint/2010/main" val="367520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File:Factory-fontawesomish.svg - Wikimedia Commons">
            <a:extLst>
              <a:ext uri="{FF2B5EF4-FFF2-40B4-BE49-F238E27FC236}">
                <a16:creationId xmlns:a16="http://schemas.microsoft.com/office/drawing/2014/main" id="{61C4D2D2-8A6E-9C47-A173-9519873476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9377" y="4810651"/>
            <a:ext cx="959636" cy="1187668"/>
          </a:xfrm>
          <a:prstGeom prst="rect">
            <a:avLst/>
          </a:prstGeom>
          <a:noFill/>
          <a:extLst>
            <a:ext uri="{909E8E84-426E-40DD-AFC4-6F175D3DCCD1}">
              <a14:hiddenFill xmlns:a14="http://schemas.microsoft.com/office/drawing/2010/main">
                <a:solidFill>
                  <a:srgbClr val="FFFFFF"/>
                </a:solidFill>
              </a14:hiddenFill>
            </a:ext>
          </a:extLst>
        </p:spPr>
      </p:pic>
      <p:grpSp>
        <p:nvGrpSpPr>
          <p:cNvPr id="33" name="Group 32">
            <a:extLst>
              <a:ext uri="{FF2B5EF4-FFF2-40B4-BE49-F238E27FC236}">
                <a16:creationId xmlns:a16="http://schemas.microsoft.com/office/drawing/2014/main" id="{193576AF-556B-7D43-9F8B-D42719E91B2B}"/>
              </a:ext>
            </a:extLst>
          </p:cNvPr>
          <p:cNvGrpSpPr/>
          <p:nvPr/>
        </p:nvGrpSpPr>
        <p:grpSpPr>
          <a:xfrm>
            <a:off x="4800393" y="4091357"/>
            <a:ext cx="3309344" cy="3176278"/>
            <a:chOff x="5139630" y="1527039"/>
            <a:chExt cx="3309344" cy="3176278"/>
          </a:xfrm>
        </p:grpSpPr>
        <p:pic>
          <p:nvPicPr>
            <p:cNvPr id="1036" name="Picture 12" descr="https://www.frontiersin.org/files/Articles/378098/fcvm-05-00089-HTML/image_m/fcvm-05-00089-g001.jpg">
              <a:extLst>
                <a:ext uri="{FF2B5EF4-FFF2-40B4-BE49-F238E27FC236}">
                  <a16:creationId xmlns:a16="http://schemas.microsoft.com/office/drawing/2014/main" id="{7A42D695-2C63-F843-9C31-7B0F5594AC7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23" r="63147" b="20952"/>
            <a:stretch/>
          </p:blipFill>
          <p:spPr bwMode="auto">
            <a:xfrm>
              <a:off x="5243618" y="1527039"/>
              <a:ext cx="3205356" cy="3176278"/>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056A1C0F-3390-E741-BC2D-DCF6D88D3B39}"/>
                </a:ext>
              </a:extLst>
            </p:cNvPr>
            <p:cNvSpPr/>
            <p:nvPr/>
          </p:nvSpPr>
          <p:spPr>
            <a:xfrm>
              <a:off x="5209510" y="3166406"/>
              <a:ext cx="1061656" cy="6547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Rectangle 42">
              <a:extLst>
                <a:ext uri="{FF2B5EF4-FFF2-40B4-BE49-F238E27FC236}">
                  <a16:creationId xmlns:a16="http://schemas.microsoft.com/office/drawing/2014/main" id="{E8ED7D47-CD5E-4049-8FDA-517B3BCB3274}"/>
                </a:ext>
              </a:extLst>
            </p:cNvPr>
            <p:cNvSpPr/>
            <p:nvPr/>
          </p:nvSpPr>
          <p:spPr>
            <a:xfrm>
              <a:off x="5314720" y="2161153"/>
              <a:ext cx="1061656" cy="7820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Triangle 31">
              <a:extLst>
                <a:ext uri="{FF2B5EF4-FFF2-40B4-BE49-F238E27FC236}">
                  <a16:creationId xmlns:a16="http://schemas.microsoft.com/office/drawing/2014/main" id="{BA448630-0EB6-824E-BF7B-3ED9F7761AF3}"/>
                </a:ext>
              </a:extLst>
            </p:cNvPr>
            <p:cNvSpPr/>
            <p:nvPr/>
          </p:nvSpPr>
          <p:spPr>
            <a:xfrm rot="10800000">
              <a:off x="5139630" y="3142562"/>
              <a:ext cx="1408404" cy="803946"/>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Circular Arrow 6">
            <a:extLst>
              <a:ext uri="{FF2B5EF4-FFF2-40B4-BE49-F238E27FC236}">
                <a16:creationId xmlns:a16="http://schemas.microsoft.com/office/drawing/2014/main" id="{4006D5FA-EF80-0447-ACF7-AE74C0F2E981}"/>
              </a:ext>
            </a:extLst>
          </p:cNvPr>
          <p:cNvSpPr/>
          <p:nvPr/>
        </p:nvSpPr>
        <p:spPr>
          <a:xfrm>
            <a:off x="3650000" y="9418017"/>
            <a:ext cx="2655277" cy="2444262"/>
          </a:xfrm>
          <a:prstGeom prst="circularArrow">
            <a:avLst>
              <a:gd name="adj1" fmla="val 6975"/>
              <a:gd name="adj2" fmla="val 1142319"/>
              <a:gd name="adj3" fmla="val 18317133"/>
              <a:gd name="adj4" fmla="val 10800000"/>
              <a:gd name="adj5" fmla="val 12649"/>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9" name="Sun 8">
            <a:extLst>
              <a:ext uri="{FF2B5EF4-FFF2-40B4-BE49-F238E27FC236}">
                <a16:creationId xmlns:a16="http://schemas.microsoft.com/office/drawing/2014/main" id="{6F281F03-1B1B-F44D-9D32-F6134B5DDFED}"/>
              </a:ext>
            </a:extLst>
          </p:cNvPr>
          <p:cNvSpPr/>
          <p:nvPr/>
        </p:nvSpPr>
        <p:spPr>
          <a:xfrm>
            <a:off x="104632" y="3683893"/>
            <a:ext cx="1385270" cy="135181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8" name="Group 17">
            <a:extLst>
              <a:ext uri="{FF2B5EF4-FFF2-40B4-BE49-F238E27FC236}">
                <a16:creationId xmlns:a16="http://schemas.microsoft.com/office/drawing/2014/main" id="{E5C98F5D-9AAD-4746-8203-3F789CD5CA9D}"/>
              </a:ext>
            </a:extLst>
          </p:cNvPr>
          <p:cNvGrpSpPr/>
          <p:nvPr/>
        </p:nvGrpSpPr>
        <p:grpSpPr>
          <a:xfrm>
            <a:off x="255621" y="6078387"/>
            <a:ext cx="2573393" cy="1187668"/>
            <a:chOff x="977037" y="4720539"/>
            <a:chExt cx="2734341" cy="768656"/>
          </a:xfrm>
        </p:grpSpPr>
        <p:sp>
          <p:nvSpPr>
            <p:cNvPr id="17" name="Document 16">
              <a:extLst>
                <a:ext uri="{FF2B5EF4-FFF2-40B4-BE49-F238E27FC236}">
                  <a16:creationId xmlns:a16="http://schemas.microsoft.com/office/drawing/2014/main" id="{27864C55-4E62-4045-980D-65D2E6B9D249}"/>
                </a:ext>
              </a:extLst>
            </p:cNvPr>
            <p:cNvSpPr/>
            <p:nvPr/>
          </p:nvSpPr>
          <p:spPr>
            <a:xfrm rot="10800000">
              <a:off x="977037" y="4722886"/>
              <a:ext cx="685800"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Document 18">
              <a:extLst>
                <a:ext uri="{FF2B5EF4-FFF2-40B4-BE49-F238E27FC236}">
                  <a16:creationId xmlns:a16="http://schemas.microsoft.com/office/drawing/2014/main" id="{D8EA2550-8072-4D4B-8F8B-3EAC01C22C60}"/>
                </a:ext>
              </a:extLst>
            </p:cNvPr>
            <p:cNvSpPr/>
            <p:nvPr/>
          </p:nvSpPr>
          <p:spPr>
            <a:xfrm rot="10800000" flipH="1">
              <a:off x="1359507" y="4720539"/>
              <a:ext cx="596046"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Document 19">
              <a:extLst>
                <a:ext uri="{FF2B5EF4-FFF2-40B4-BE49-F238E27FC236}">
                  <a16:creationId xmlns:a16="http://schemas.microsoft.com/office/drawing/2014/main" id="{14B1472F-C550-CD45-A339-366D777EFD2E}"/>
                </a:ext>
              </a:extLst>
            </p:cNvPr>
            <p:cNvSpPr/>
            <p:nvPr/>
          </p:nvSpPr>
          <p:spPr>
            <a:xfrm rot="10800000">
              <a:off x="1826231" y="4724210"/>
              <a:ext cx="685800"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Document 20">
              <a:extLst>
                <a:ext uri="{FF2B5EF4-FFF2-40B4-BE49-F238E27FC236}">
                  <a16:creationId xmlns:a16="http://schemas.microsoft.com/office/drawing/2014/main" id="{54D8BCC5-0C31-EA45-9E2C-23EAE0CF9B58}"/>
                </a:ext>
              </a:extLst>
            </p:cNvPr>
            <p:cNvSpPr/>
            <p:nvPr/>
          </p:nvSpPr>
          <p:spPr>
            <a:xfrm rot="10800000" flipH="1">
              <a:off x="2208701" y="4721863"/>
              <a:ext cx="596046"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Document 21">
              <a:extLst>
                <a:ext uri="{FF2B5EF4-FFF2-40B4-BE49-F238E27FC236}">
                  <a16:creationId xmlns:a16="http://schemas.microsoft.com/office/drawing/2014/main" id="{E9D81D1C-822E-7443-AE3C-F1F688DB5C67}"/>
                </a:ext>
              </a:extLst>
            </p:cNvPr>
            <p:cNvSpPr/>
            <p:nvPr/>
          </p:nvSpPr>
          <p:spPr>
            <a:xfrm rot="10800000">
              <a:off x="2714993" y="4721863"/>
              <a:ext cx="685800"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Document 22">
              <a:extLst>
                <a:ext uri="{FF2B5EF4-FFF2-40B4-BE49-F238E27FC236}">
                  <a16:creationId xmlns:a16="http://schemas.microsoft.com/office/drawing/2014/main" id="{7E01BF3A-6581-224B-BB2B-48C4B46AC8D2}"/>
                </a:ext>
              </a:extLst>
            </p:cNvPr>
            <p:cNvSpPr/>
            <p:nvPr/>
          </p:nvSpPr>
          <p:spPr>
            <a:xfrm rot="10800000" flipH="1">
              <a:off x="3115332" y="4720743"/>
              <a:ext cx="596046" cy="764985"/>
            </a:xfrm>
            <a:prstGeom prst="flowChartDocumen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028" name="Picture 4" descr="Heat Symbol Clip Art at Clker.com - vector clip art online ...">
            <a:extLst>
              <a:ext uri="{FF2B5EF4-FFF2-40B4-BE49-F238E27FC236}">
                <a16:creationId xmlns:a16="http://schemas.microsoft.com/office/drawing/2014/main" id="{4CF2E97E-FAD2-EE4E-9ED6-0403A7A7DE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511611" y="5030012"/>
            <a:ext cx="628319" cy="920918"/>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24">
            <a:extLst>
              <a:ext uri="{FF2B5EF4-FFF2-40B4-BE49-F238E27FC236}">
                <a16:creationId xmlns:a16="http://schemas.microsoft.com/office/drawing/2014/main" id="{10FFAC5D-D336-5149-8284-03CB3BC8818C}"/>
              </a:ext>
            </a:extLst>
          </p:cNvPr>
          <p:cNvGrpSpPr/>
          <p:nvPr/>
        </p:nvGrpSpPr>
        <p:grpSpPr>
          <a:xfrm rot="685158" flipH="1">
            <a:off x="613229" y="3816738"/>
            <a:ext cx="2280624" cy="1291948"/>
            <a:chOff x="1573084" y="4229046"/>
            <a:chExt cx="596047" cy="600044"/>
          </a:xfrm>
        </p:grpSpPr>
        <p:sp>
          <p:nvSpPr>
            <p:cNvPr id="24" name="TextBox 23">
              <a:extLst>
                <a:ext uri="{FF2B5EF4-FFF2-40B4-BE49-F238E27FC236}">
                  <a16:creationId xmlns:a16="http://schemas.microsoft.com/office/drawing/2014/main" id="{FEA6FE9E-1450-6640-A3CF-C543D687FBB6}"/>
                </a:ext>
              </a:extLst>
            </p:cNvPr>
            <p:cNvSpPr txBox="1"/>
            <p:nvPr/>
          </p:nvSpPr>
          <p:spPr>
            <a:xfrm rot="4084908">
              <a:off x="1859513" y="4553734"/>
              <a:ext cx="365705" cy="185008"/>
            </a:xfrm>
            <a:prstGeom prst="rect">
              <a:avLst/>
            </a:prstGeom>
            <a:noFill/>
          </p:spPr>
          <p:txBody>
            <a:bodyPr wrap="square" rtlCol="0">
              <a:spAutoFit/>
            </a:bodyPr>
            <a:lstStyle/>
            <a:p>
              <a:r>
                <a:rPr lang="en-US" sz="2000" b="1" dirty="0">
                  <a:solidFill>
                    <a:schemeClr val="accent1">
                      <a:lumMod val="60000"/>
                      <a:lumOff val="40000"/>
                    </a:schemeClr>
                  </a:solidFill>
                </a:rPr>
                <a:t>- - - - </a:t>
              </a:r>
            </a:p>
            <a:p>
              <a:r>
                <a:rPr lang="en-US" sz="2000" b="1" dirty="0">
                  <a:solidFill>
                    <a:schemeClr val="accent1">
                      <a:lumMod val="60000"/>
                      <a:lumOff val="40000"/>
                    </a:schemeClr>
                  </a:solidFill>
                </a:rPr>
                <a:t> - - - - </a:t>
              </a:r>
            </a:p>
          </p:txBody>
        </p:sp>
        <p:sp>
          <p:nvSpPr>
            <p:cNvPr id="27" name="Cloud 26">
              <a:extLst>
                <a:ext uri="{FF2B5EF4-FFF2-40B4-BE49-F238E27FC236}">
                  <a16:creationId xmlns:a16="http://schemas.microsoft.com/office/drawing/2014/main" id="{B7768E14-CBEB-774A-BB16-4BCAF2CAA5E7}"/>
                </a:ext>
              </a:extLst>
            </p:cNvPr>
            <p:cNvSpPr/>
            <p:nvPr/>
          </p:nvSpPr>
          <p:spPr>
            <a:xfrm>
              <a:off x="1573084" y="4229046"/>
              <a:ext cx="596047" cy="369332"/>
            </a:xfrm>
            <a:prstGeom prst="cloud">
              <a:avLst/>
            </a:prstGeom>
            <a:solidFill>
              <a:schemeClr val="accent5">
                <a:lumMod val="20000"/>
                <a:lumOff val="8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0" name="TextBox 29">
            <a:extLst>
              <a:ext uri="{FF2B5EF4-FFF2-40B4-BE49-F238E27FC236}">
                <a16:creationId xmlns:a16="http://schemas.microsoft.com/office/drawing/2014/main" id="{8E6D3AFE-1653-4543-8F34-C53D67F26C74}"/>
              </a:ext>
            </a:extLst>
          </p:cNvPr>
          <p:cNvSpPr txBox="1"/>
          <p:nvPr/>
        </p:nvSpPr>
        <p:spPr>
          <a:xfrm>
            <a:off x="212750" y="7267636"/>
            <a:ext cx="2876440" cy="830997"/>
          </a:xfrm>
          <a:prstGeom prst="rect">
            <a:avLst/>
          </a:prstGeom>
          <a:noFill/>
        </p:spPr>
        <p:txBody>
          <a:bodyPr wrap="square" rtlCol="0">
            <a:spAutoFit/>
          </a:bodyPr>
          <a:lstStyle/>
          <a:p>
            <a:pPr algn="ctr"/>
            <a:r>
              <a:rPr lang="en-US" sz="2400" dirty="0"/>
              <a:t>Environmental change</a:t>
            </a:r>
          </a:p>
        </p:txBody>
      </p:sp>
      <p:sp>
        <p:nvSpPr>
          <p:cNvPr id="31" name="Circular Arrow 30">
            <a:extLst>
              <a:ext uri="{FF2B5EF4-FFF2-40B4-BE49-F238E27FC236}">
                <a16:creationId xmlns:a16="http://schemas.microsoft.com/office/drawing/2014/main" id="{3B4C6CB4-F1BE-1C4C-A819-AA0F8DCB05C4}"/>
              </a:ext>
            </a:extLst>
          </p:cNvPr>
          <p:cNvSpPr/>
          <p:nvPr/>
        </p:nvSpPr>
        <p:spPr>
          <a:xfrm>
            <a:off x="9841105" y="9523412"/>
            <a:ext cx="2655277" cy="2444262"/>
          </a:xfrm>
          <a:prstGeom prst="circularArrow">
            <a:avLst>
              <a:gd name="adj1" fmla="val 6975"/>
              <a:gd name="adj2" fmla="val 1142319"/>
              <a:gd name="adj3" fmla="val 18317133"/>
              <a:gd name="adj4" fmla="val 10800000"/>
              <a:gd name="adj5" fmla="val 12649"/>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pic>
        <p:nvPicPr>
          <p:cNvPr id="1032" name="Picture 8" descr="Public Domain Clip Art Image | Trout silhouette | ID ...">
            <a:extLst>
              <a:ext uri="{FF2B5EF4-FFF2-40B4-BE49-F238E27FC236}">
                <a16:creationId xmlns:a16="http://schemas.microsoft.com/office/drawing/2014/main" id="{B88EF615-922E-0242-A939-7288F5CD5E38}"/>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4918" b="95902" l="4369" r="98544">
                        <a14:foregroundMark x1="76272" y1="89364" x2="83981" y2="88934"/>
                        <a14:foregroundMark x1="39806" y1="91393" x2="60094" y2="90264"/>
                        <a14:foregroundMark x1="83981" y1="88934" x2="73301" y2="84426"/>
                        <a14:foregroundMark x1="77903" y1="91527" x2="85922" y2="90574"/>
                        <a14:foregroundMark x1="51456" y1="94672" x2="56225" y2="94105"/>
                        <a14:foregroundMark x1="62420" y1="95944" x2="62273" y2="95932"/>
                        <a14:foregroundMark x1="68603" y1="96441" x2="67267" y2="96333"/>
                        <a14:foregroundMark x1="77184" y1="97131" x2="73521" y2="96837"/>
                        <a14:foregroundMark x1="92718" y1="85246" x2="98544" y2="79508"/>
                        <a14:foregroundMark x1="8252" y1="70492" x2="4854" y2="56967"/>
                        <a14:foregroundMark x1="66019" y1="4918" x2="51456" y2="5738"/>
                        <a14:backgroundMark x1="75243" y1="90574" x2="64563" y2="91393"/>
                        <a14:backgroundMark x1="75243" y1="90574" x2="75243" y2="90574"/>
                        <a14:backgroundMark x1="63107" y1="91803" x2="63592" y2="90984"/>
                        <a14:backgroundMark x1="60194" y1="90164" x2="66019" y2="92213"/>
                        <a14:backgroundMark x1="65049" y1="93443" x2="68447" y2="93852"/>
                        <a14:backgroundMark x1="65534" y1="93033" x2="67476" y2="93852"/>
                        <a14:backgroundMark x1="66019" y1="93852" x2="64563" y2="92623"/>
                        <a14:backgroundMark x1="76214" y1="90574" x2="73301" y2="90164"/>
                        <a14:backgroundMark x1="77184" y1="90574" x2="75243" y2="90574"/>
                        <a14:backgroundMark x1="77184" y1="90574" x2="74757" y2="90574"/>
                      </a14:backgroundRemoval>
                    </a14:imgEffect>
                  </a14:imgLayer>
                </a14:imgProps>
              </a:ext>
              <a:ext uri="{28A0092B-C50C-407E-A947-70E740481C1C}">
                <a14:useLocalDpi xmlns:a14="http://schemas.microsoft.com/office/drawing/2010/main" val="0"/>
              </a:ext>
            </a:extLst>
          </a:blip>
          <a:srcRect/>
          <a:stretch>
            <a:fillRect/>
          </a:stretch>
        </p:blipFill>
        <p:spPr bwMode="auto">
          <a:xfrm rot="6184363" flipV="1">
            <a:off x="4050847" y="5467199"/>
            <a:ext cx="820481" cy="1088316"/>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a:extLst>
              <a:ext uri="{FF2B5EF4-FFF2-40B4-BE49-F238E27FC236}">
                <a16:creationId xmlns:a16="http://schemas.microsoft.com/office/drawing/2014/main" id="{C626387B-CECD-CD4D-BAD8-EBA812A5E607}"/>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33530" b="49803" l="37288" r="40777">
                        <a14:foregroundMark x1="38016" y1="34827" x2="38774" y2="33923"/>
                        <a14:foregroundMark x1="38865" y1="33530" x2="38258" y2="33569"/>
                        <a14:foregroundMark x1="37925" y1="38561" x2="39078" y2="43082"/>
                        <a14:foregroundMark x1="39078" y1="43082" x2="39108" y2="49803"/>
                        <a14:foregroundMark x1="39563" y1="44143" x2="40049" y2="44575"/>
                        <a14:foregroundMark x1="39593" y1="44969" x2="39775" y2="47288"/>
                        <a14:foregroundMark x1="40352" y1="45951" x2="40231" y2="46305"/>
                        <a14:foregroundMark x1="37470" y1="43947" x2="37712" y2="47406"/>
                      </a14:backgroundRemoval>
                    </a14:imgEffect>
                  </a14:imgLayer>
                </a14:imgProps>
              </a:ext>
            </a:extLst>
          </a:blip>
          <a:srcRect l="36841" t="32631" r="58690" b="49388"/>
          <a:stretch/>
        </p:blipFill>
        <p:spPr>
          <a:xfrm>
            <a:off x="3699404" y="6146062"/>
            <a:ext cx="325864" cy="1011277"/>
          </a:xfrm>
          <a:prstGeom prst="rect">
            <a:avLst/>
          </a:prstGeom>
        </p:spPr>
      </p:pic>
      <p:pic>
        <p:nvPicPr>
          <p:cNvPr id="37" name="Picture 36">
            <a:extLst>
              <a:ext uri="{FF2B5EF4-FFF2-40B4-BE49-F238E27FC236}">
                <a16:creationId xmlns:a16="http://schemas.microsoft.com/office/drawing/2014/main" id="{47C49B25-A7EB-0841-A5BD-2BF49292F216}"/>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54285" b="62893" l="55431" r="60801">
                        <a14:foregroundMark x1="59163" y1="56840" x2="57524" y2="57469"/>
                        <a14:foregroundMark x1="57524" y1="57469" x2="58677" y2="55778"/>
                        <a14:foregroundMark x1="58677" y1="55778" x2="58495" y2="54953"/>
                        <a14:foregroundMark x1="57888" y1="57586" x2="57828" y2="58137"/>
                        <a14:foregroundMark x1="58465" y1="57704" x2="58374" y2="57980"/>
                        <a14:foregroundMark x1="59345" y1="54874" x2="58708" y2="54796"/>
                        <a14:foregroundMark x1="57251" y1="54678" x2="56220" y2="54835"/>
                        <a14:foregroundMark x1="56796" y1="56171" x2="56796" y2="56368"/>
                        <a14:foregroundMark x1="57373" y1="56486" x2="57342" y2="57547"/>
                        <a14:foregroundMark x1="56766" y1="55228" x2="56341" y2="55031"/>
                        <a14:foregroundMark x1="56705" y1="54285" x2="56159" y2="54403"/>
                        <a14:foregroundMark x1="56584" y1="57272" x2="56705" y2="58530"/>
                        <a14:foregroundMark x1="56826" y1="57862" x2="57251" y2="58923"/>
                        <a14:foregroundMark x1="56978" y1="55700" x2="56523" y2="55582"/>
                      </a14:backgroundRemoval>
                    </a14:imgEffect>
                  </a14:imgLayer>
                </a14:imgProps>
              </a:ext>
            </a:extLst>
          </a:blip>
          <a:srcRect l="54787" t="53692" r="40120" b="40533"/>
          <a:stretch/>
        </p:blipFill>
        <p:spPr>
          <a:xfrm>
            <a:off x="4418446" y="6552172"/>
            <a:ext cx="622175" cy="544171"/>
          </a:xfrm>
          <a:prstGeom prst="rect">
            <a:avLst/>
          </a:prstGeom>
        </p:spPr>
      </p:pic>
      <p:pic>
        <p:nvPicPr>
          <p:cNvPr id="38" name="Picture 37">
            <a:extLst>
              <a:ext uri="{FF2B5EF4-FFF2-40B4-BE49-F238E27FC236}">
                <a16:creationId xmlns:a16="http://schemas.microsoft.com/office/drawing/2014/main" id="{ED7B0442-683D-8647-823F-0468222E6DEA}"/>
              </a:ext>
            </a:extLst>
          </p:cNvPr>
          <p:cNvPicPr>
            <a:picLocks noChangeAspect="1"/>
          </p:cNvPicPr>
          <p:nvPr/>
        </p:nvPicPr>
        <p:blipFill rotWithShape="1">
          <a:blip r:embed="rId11">
            <a:extLst>
              <a:ext uri="{BEBA8EAE-BF5A-486C-A8C5-ECC9F3942E4B}">
                <a14:imgProps xmlns:a14="http://schemas.microsoft.com/office/drawing/2010/main">
                  <a14:imgLayer r:embed="rId12">
                    <a14:imgEffect>
                      <a14:backgroundRemoval t="58530" b="63443" l="57767" r="59618">
                        <a14:foregroundMark x1="59436" y1="59041" x2="57979" y2="60142"/>
                        <a14:foregroundMark x1="57979" y1="60142" x2="59405" y2="59159"/>
                        <a14:foregroundMark x1="58010" y1="60259" x2="58920" y2="60181"/>
                        <a14:foregroundMark x1="58343" y1="61164" x2="59436" y2="59513"/>
                        <a14:foregroundMark x1="59436" y1="59513" x2="57858" y2="60299"/>
                        <a14:foregroundMark x1="57858" y1="60299" x2="58283" y2="61203"/>
                        <a14:foregroundMark x1="57888" y1="60810" x2="58192" y2="61321"/>
                        <a14:foregroundMark x1="59405" y1="58608" x2="58859" y2="58569"/>
                        <a14:foregroundMark x1="58343" y1="58726" x2="57858" y2="59827"/>
                        <a14:foregroundMark x1="57767" y1="61321" x2="57949" y2="62421"/>
                        <a14:foregroundMark x1="58556" y1="61399" x2="58070" y2="63443"/>
                        <a14:foregroundMark x1="58070" y1="63443" x2="57888" y2="62539"/>
                        <a14:foregroundMark x1="59587" y1="62343" x2="59618" y2="61714"/>
                      </a14:backgroundRemoval>
                    </a14:imgEffect>
                  </a14:imgLayer>
                </a14:imgProps>
              </a:ext>
            </a:extLst>
          </a:blip>
          <a:srcRect l="57651" t="58432" r="40104" b="36016"/>
          <a:stretch/>
        </p:blipFill>
        <p:spPr>
          <a:xfrm rot="16200000">
            <a:off x="4289705" y="6574254"/>
            <a:ext cx="371621" cy="708798"/>
          </a:xfrm>
          <a:prstGeom prst="rect">
            <a:avLst/>
          </a:prstGeom>
        </p:spPr>
      </p:pic>
      <p:cxnSp>
        <p:nvCxnSpPr>
          <p:cNvPr id="41" name="Straight Arrow Connector 40">
            <a:extLst>
              <a:ext uri="{FF2B5EF4-FFF2-40B4-BE49-F238E27FC236}">
                <a16:creationId xmlns:a16="http://schemas.microsoft.com/office/drawing/2014/main" id="{0D95F0A4-2728-1140-A51D-505A30A7C6EE}"/>
              </a:ext>
            </a:extLst>
          </p:cNvPr>
          <p:cNvCxnSpPr>
            <a:cxnSpLocks/>
          </p:cNvCxnSpPr>
          <p:nvPr/>
        </p:nvCxnSpPr>
        <p:spPr>
          <a:xfrm>
            <a:off x="3089193" y="6689518"/>
            <a:ext cx="395375" cy="0"/>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F1DDE6E1-BC89-474E-A8B7-5AF415F86DD0}"/>
              </a:ext>
            </a:extLst>
          </p:cNvPr>
          <p:cNvSpPr txBox="1"/>
          <p:nvPr/>
        </p:nvSpPr>
        <p:spPr>
          <a:xfrm>
            <a:off x="4099471" y="7260385"/>
            <a:ext cx="2655276" cy="461665"/>
          </a:xfrm>
          <a:prstGeom prst="rect">
            <a:avLst/>
          </a:prstGeom>
          <a:noFill/>
        </p:spPr>
        <p:txBody>
          <a:bodyPr wrap="square" rtlCol="0">
            <a:spAutoFit/>
          </a:bodyPr>
          <a:lstStyle/>
          <a:p>
            <a:pPr algn="ctr"/>
            <a:r>
              <a:rPr lang="en-US" sz="2400" dirty="0"/>
              <a:t>Molecular surveys</a:t>
            </a:r>
          </a:p>
        </p:txBody>
      </p:sp>
      <p:pic>
        <p:nvPicPr>
          <p:cNvPr id="56" name="Picture 12" descr="https://www.frontiersin.org/files/Articles/378098/fcvm-05-00089-HTML/image_m/fcvm-05-00089-g001.jpg">
            <a:extLst>
              <a:ext uri="{FF2B5EF4-FFF2-40B4-BE49-F238E27FC236}">
                <a16:creationId xmlns:a16="http://schemas.microsoft.com/office/drawing/2014/main" id="{E56F5A53-3DE8-064F-8CC7-0A252200AA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0567" t="-2075" r="37050" b="11825"/>
          <a:stretch/>
        </p:blipFill>
        <p:spPr bwMode="auto">
          <a:xfrm>
            <a:off x="8501886" y="4313875"/>
            <a:ext cx="2644348" cy="2837393"/>
          </a:xfrm>
          <a:prstGeom prst="rect">
            <a:avLst/>
          </a:prstGeom>
          <a:noFill/>
          <a:extLst>
            <a:ext uri="{909E8E84-426E-40DD-AFC4-6F175D3DCCD1}">
              <a14:hiddenFill xmlns:a14="http://schemas.microsoft.com/office/drawing/2010/main">
                <a:solidFill>
                  <a:srgbClr val="FFFFFF"/>
                </a:solidFill>
              </a14:hiddenFill>
            </a:ext>
          </a:extLst>
        </p:spPr>
      </p:pic>
      <p:sp>
        <p:nvSpPr>
          <p:cNvPr id="57" name="TextBox 56">
            <a:extLst>
              <a:ext uri="{FF2B5EF4-FFF2-40B4-BE49-F238E27FC236}">
                <a16:creationId xmlns:a16="http://schemas.microsoft.com/office/drawing/2014/main" id="{E1410197-1E64-9448-8BB8-66BC20166267}"/>
              </a:ext>
            </a:extLst>
          </p:cNvPr>
          <p:cNvSpPr txBox="1"/>
          <p:nvPr/>
        </p:nvSpPr>
        <p:spPr>
          <a:xfrm>
            <a:off x="8682524" y="7075718"/>
            <a:ext cx="1981750" cy="830997"/>
          </a:xfrm>
          <a:prstGeom prst="rect">
            <a:avLst/>
          </a:prstGeom>
          <a:noFill/>
        </p:spPr>
        <p:txBody>
          <a:bodyPr wrap="square" rtlCol="0">
            <a:spAutoFit/>
          </a:bodyPr>
          <a:lstStyle/>
          <a:p>
            <a:pPr algn="ctr"/>
            <a:r>
              <a:rPr lang="en-US" sz="2400" dirty="0"/>
              <a:t>Data integration</a:t>
            </a:r>
          </a:p>
        </p:txBody>
      </p:sp>
      <p:sp>
        <p:nvSpPr>
          <p:cNvPr id="60" name="TextBox 59">
            <a:extLst>
              <a:ext uri="{FF2B5EF4-FFF2-40B4-BE49-F238E27FC236}">
                <a16:creationId xmlns:a16="http://schemas.microsoft.com/office/drawing/2014/main" id="{1E1604F4-3DA2-4D4A-95DC-34743D761540}"/>
              </a:ext>
            </a:extLst>
          </p:cNvPr>
          <p:cNvSpPr txBox="1"/>
          <p:nvPr/>
        </p:nvSpPr>
        <p:spPr>
          <a:xfrm>
            <a:off x="10669516" y="7129282"/>
            <a:ext cx="2876440" cy="461665"/>
          </a:xfrm>
          <a:prstGeom prst="rect">
            <a:avLst/>
          </a:prstGeom>
          <a:noFill/>
        </p:spPr>
        <p:txBody>
          <a:bodyPr wrap="square" rtlCol="0">
            <a:spAutoFit/>
          </a:bodyPr>
          <a:lstStyle/>
          <a:p>
            <a:pPr algn="ctr"/>
            <a:r>
              <a:rPr lang="en-US" sz="2400" dirty="0"/>
              <a:t>Signatures</a:t>
            </a:r>
          </a:p>
        </p:txBody>
      </p:sp>
      <p:sp>
        <p:nvSpPr>
          <p:cNvPr id="45" name="TextBox 44">
            <a:extLst>
              <a:ext uri="{FF2B5EF4-FFF2-40B4-BE49-F238E27FC236}">
                <a16:creationId xmlns:a16="http://schemas.microsoft.com/office/drawing/2014/main" id="{891550A0-FE2B-444B-9B98-C28CC5AE7FAC}"/>
              </a:ext>
            </a:extLst>
          </p:cNvPr>
          <p:cNvSpPr txBox="1"/>
          <p:nvPr/>
        </p:nvSpPr>
        <p:spPr>
          <a:xfrm>
            <a:off x="12079630" y="3172995"/>
            <a:ext cx="1070549" cy="369332"/>
          </a:xfrm>
          <a:prstGeom prst="rect">
            <a:avLst/>
          </a:prstGeom>
          <a:noFill/>
        </p:spPr>
        <p:txBody>
          <a:bodyPr wrap="none" rtlCol="0">
            <a:spAutoFit/>
          </a:bodyPr>
          <a:lstStyle/>
          <a:p>
            <a:r>
              <a:rPr lang="en-US" dirty="0"/>
              <a:t>tolerance</a:t>
            </a:r>
          </a:p>
        </p:txBody>
      </p:sp>
      <p:sp>
        <p:nvSpPr>
          <p:cNvPr id="62" name="TextBox 61">
            <a:extLst>
              <a:ext uri="{FF2B5EF4-FFF2-40B4-BE49-F238E27FC236}">
                <a16:creationId xmlns:a16="http://schemas.microsoft.com/office/drawing/2014/main" id="{90ACD09F-B4BC-AA45-9184-2D1935956749}"/>
              </a:ext>
            </a:extLst>
          </p:cNvPr>
          <p:cNvSpPr txBox="1"/>
          <p:nvPr/>
        </p:nvSpPr>
        <p:spPr>
          <a:xfrm>
            <a:off x="13499144" y="6323501"/>
            <a:ext cx="1122423" cy="369332"/>
          </a:xfrm>
          <a:prstGeom prst="rect">
            <a:avLst/>
          </a:prstGeom>
          <a:noFill/>
        </p:spPr>
        <p:txBody>
          <a:bodyPr wrap="none" rtlCol="0">
            <a:spAutoFit/>
          </a:bodyPr>
          <a:lstStyle/>
          <a:p>
            <a:r>
              <a:rPr lang="en-US" dirty="0"/>
              <a:t>sensitivity</a:t>
            </a:r>
          </a:p>
        </p:txBody>
      </p:sp>
      <p:cxnSp>
        <p:nvCxnSpPr>
          <p:cNvPr id="63" name="Straight Arrow Connector 62">
            <a:extLst>
              <a:ext uri="{FF2B5EF4-FFF2-40B4-BE49-F238E27FC236}">
                <a16:creationId xmlns:a16="http://schemas.microsoft.com/office/drawing/2014/main" id="{391B8F1E-82C1-8E40-91DD-9FCABF96DC76}"/>
              </a:ext>
            </a:extLst>
          </p:cNvPr>
          <p:cNvCxnSpPr>
            <a:cxnSpLocks/>
          </p:cNvCxnSpPr>
          <p:nvPr/>
        </p:nvCxnSpPr>
        <p:spPr>
          <a:xfrm>
            <a:off x="5083934" y="6442338"/>
            <a:ext cx="395375" cy="0"/>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A38477CB-06B5-0D4D-A7F5-7E2EDD84CCF2}"/>
              </a:ext>
            </a:extLst>
          </p:cNvPr>
          <p:cNvCxnSpPr>
            <a:cxnSpLocks/>
          </p:cNvCxnSpPr>
          <p:nvPr/>
        </p:nvCxnSpPr>
        <p:spPr>
          <a:xfrm>
            <a:off x="7714364" y="6620657"/>
            <a:ext cx="395375" cy="0"/>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pic>
        <p:nvPicPr>
          <p:cNvPr id="39" name="Picture 12" descr="https://www.frontiersin.org/files/Articles/378098/fcvm-05-00089-HTML/image_m/fcvm-05-00089-g001.jpg">
            <a:extLst>
              <a:ext uri="{FF2B5EF4-FFF2-40B4-BE49-F238E27FC236}">
                <a16:creationId xmlns:a16="http://schemas.microsoft.com/office/drawing/2014/main" id="{E2D6FB88-88D9-6646-AFA4-43479B2550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7316" t="-992" r="20347" b="43053"/>
          <a:stretch/>
        </p:blipFill>
        <p:spPr bwMode="auto">
          <a:xfrm>
            <a:off x="13431296" y="7096340"/>
            <a:ext cx="1219504" cy="1524116"/>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CC6F5E3A-3137-964B-B1E2-EA9CBFCC6A1D}"/>
              </a:ext>
            </a:extLst>
          </p:cNvPr>
          <p:cNvGrpSpPr/>
          <p:nvPr/>
        </p:nvGrpSpPr>
        <p:grpSpPr>
          <a:xfrm>
            <a:off x="11568372" y="4209601"/>
            <a:ext cx="593010" cy="547949"/>
            <a:chOff x="12393520" y="4443531"/>
            <a:chExt cx="444205" cy="319725"/>
          </a:xfrm>
        </p:grpSpPr>
        <p:sp>
          <p:nvSpPr>
            <p:cNvPr id="2" name="Oval 1">
              <a:extLst>
                <a:ext uri="{FF2B5EF4-FFF2-40B4-BE49-F238E27FC236}">
                  <a16:creationId xmlns:a16="http://schemas.microsoft.com/office/drawing/2014/main" id="{9E2D8D69-4914-EA47-A486-FEF1AE6DF346}"/>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7902D47C-2799-244E-9435-107E5CA6193A}"/>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701BD1FF-32A1-DF4C-9214-20B14FAE9822}"/>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373AF3A5-27B5-C643-8A00-7A689699F041}"/>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317D80DB-CF48-7D46-8DE8-BC6696A119AA}"/>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ABF7AD31-9FE8-5B4A-B917-D372904E8485}"/>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BD03DE35-979A-A048-9852-E5FF56130F56}"/>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Group 50">
            <a:extLst>
              <a:ext uri="{FF2B5EF4-FFF2-40B4-BE49-F238E27FC236}">
                <a16:creationId xmlns:a16="http://schemas.microsoft.com/office/drawing/2014/main" id="{44A706DE-CDA2-D444-BD31-4E9791931213}"/>
              </a:ext>
            </a:extLst>
          </p:cNvPr>
          <p:cNvGrpSpPr/>
          <p:nvPr/>
        </p:nvGrpSpPr>
        <p:grpSpPr>
          <a:xfrm>
            <a:off x="12943362" y="4219257"/>
            <a:ext cx="593010" cy="547949"/>
            <a:chOff x="12393520" y="4443531"/>
            <a:chExt cx="444205" cy="319725"/>
          </a:xfrm>
        </p:grpSpPr>
        <p:sp>
          <p:nvSpPr>
            <p:cNvPr id="52" name="Oval 51">
              <a:extLst>
                <a:ext uri="{FF2B5EF4-FFF2-40B4-BE49-F238E27FC236}">
                  <a16:creationId xmlns:a16="http://schemas.microsoft.com/office/drawing/2014/main" id="{6012D5F9-ED86-D949-9FA2-6668C4A03B51}"/>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8353FD94-0544-574A-89E5-338579599F32}"/>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ECC37584-27FD-9144-A34A-6609CC670549}"/>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2D45C7B-CFEB-4746-884C-0AFCAEEDC379}"/>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FE58D038-2D64-7D41-BFD7-52EFA239C231}"/>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9BAB1AFB-94B5-854A-A10A-F9C5DF00644E}"/>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91CE41CB-6B26-514D-8EA5-8E909F5411E0}"/>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A6C8AE01-7D8B-694B-A624-B8498626722D}"/>
              </a:ext>
            </a:extLst>
          </p:cNvPr>
          <p:cNvGrpSpPr/>
          <p:nvPr/>
        </p:nvGrpSpPr>
        <p:grpSpPr>
          <a:xfrm>
            <a:off x="12343251" y="3680439"/>
            <a:ext cx="593010" cy="547949"/>
            <a:chOff x="12393520" y="4443531"/>
            <a:chExt cx="444205" cy="319725"/>
          </a:xfrm>
        </p:grpSpPr>
        <p:sp>
          <p:nvSpPr>
            <p:cNvPr id="67" name="Oval 66">
              <a:extLst>
                <a:ext uri="{FF2B5EF4-FFF2-40B4-BE49-F238E27FC236}">
                  <a16:creationId xmlns:a16="http://schemas.microsoft.com/office/drawing/2014/main" id="{EA783DAB-36C3-E84D-920F-57F49A6A0F7F}"/>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82FD9D3E-56C3-6445-8582-D019A59A5D8C}"/>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BEA0971C-6795-6B42-A2CA-26239451B5CD}"/>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F229A416-7B18-9F44-BE41-4466E31FA29F}"/>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C0A3A634-4A89-CE4A-A8B3-1121122D554D}"/>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0EA35D7B-18DB-8842-89BE-4D3FB0C74EC1}"/>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328755A2-57A5-F040-8DB1-C0B90DC79022}"/>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6" name="TextBox 75">
            <a:extLst>
              <a:ext uri="{FF2B5EF4-FFF2-40B4-BE49-F238E27FC236}">
                <a16:creationId xmlns:a16="http://schemas.microsoft.com/office/drawing/2014/main" id="{1385AA4F-9C62-B14A-BCAC-83A0EB4B8638}"/>
              </a:ext>
            </a:extLst>
          </p:cNvPr>
          <p:cNvSpPr txBox="1"/>
          <p:nvPr/>
        </p:nvSpPr>
        <p:spPr>
          <a:xfrm>
            <a:off x="13803440" y="3172995"/>
            <a:ext cx="1122423" cy="369332"/>
          </a:xfrm>
          <a:prstGeom prst="rect">
            <a:avLst/>
          </a:prstGeom>
          <a:noFill/>
        </p:spPr>
        <p:txBody>
          <a:bodyPr wrap="none" rtlCol="0">
            <a:spAutoFit/>
          </a:bodyPr>
          <a:lstStyle/>
          <a:p>
            <a:r>
              <a:rPr lang="en-US" dirty="0"/>
              <a:t>sensitivity</a:t>
            </a:r>
          </a:p>
        </p:txBody>
      </p:sp>
      <p:grpSp>
        <p:nvGrpSpPr>
          <p:cNvPr id="101" name="Group 100">
            <a:extLst>
              <a:ext uri="{FF2B5EF4-FFF2-40B4-BE49-F238E27FC236}">
                <a16:creationId xmlns:a16="http://schemas.microsoft.com/office/drawing/2014/main" id="{97BB157F-790E-FB48-B180-5C13D949A0A1}"/>
              </a:ext>
            </a:extLst>
          </p:cNvPr>
          <p:cNvGrpSpPr/>
          <p:nvPr/>
        </p:nvGrpSpPr>
        <p:grpSpPr>
          <a:xfrm>
            <a:off x="13915830" y="4209601"/>
            <a:ext cx="593010" cy="547949"/>
            <a:chOff x="12393520" y="4443531"/>
            <a:chExt cx="444205" cy="319725"/>
          </a:xfrm>
        </p:grpSpPr>
        <p:sp>
          <p:nvSpPr>
            <p:cNvPr id="102" name="Oval 101">
              <a:extLst>
                <a:ext uri="{FF2B5EF4-FFF2-40B4-BE49-F238E27FC236}">
                  <a16:creationId xmlns:a16="http://schemas.microsoft.com/office/drawing/2014/main" id="{FFAAC557-A902-B94E-A3BF-8770D78A2F6D}"/>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Oval 102">
              <a:extLst>
                <a:ext uri="{FF2B5EF4-FFF2-40B4-BE49-F238E27FC236}">
                  <a16:creationId xmlns:a16="http://schemas.microsoft.com/office/drawing/2014/main" id="{BCB986DE-7950-9847-BC2F-6FBBBA8A60B5}"/>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87B3165F-0B76-E94A-8D45-1E42B13D51E2}"/>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1B73B563-FB66-604C-BA80-C3F119961627}"/>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1FAF4E17-98D2-C947-BC44-C93CDE225F0B}"/>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9CD81FD3-DB66-6842-BF11-638F6DE3709C}"/>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CCC8E576-8519-E74A-86A4-EFE83EB7EEBB}"/>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9" name="Group 108">
            <a:extLst>
              <a:ext uri="{FF2B5EF4-FFF2-40B4-BE49-F238E27FC236}">
                <a16:creationId xmlns:a16="http://schemas.microsoft.com/office/drawing/2014/main" id="{974D89A3-DA22-234D-B1A6-EB25FF394625}"/>
              </a:ext>
            </a:extLst>
          </p:cNvPr>
          <p:cNvGrpSpPr/>
          <p:nvPr/>
        </p:nvGrpSpPr>
        <p:grpSpPr>
          <a:xfrm>
            <a:off x="15290820" y="4219257"/>
            <a:ext cx="593010" cy="547949"/>
            <a:chOff x="12393520" y="4443531"/>
            <a:chExt cx="444205" cy="319725"/>
          </a:xfrm>
        </p:grpSpPr>
        <p:sp>
          <p:nvSpPr>
            <p:cNvPr id="110" name="Oval 109">
              <a:extLst>
                <a:ext uri="{FF2B5EF4-FFF2-40B4-BE49-F238E27FC236}">
                  <a16:creationId xmlns:a16="http://schemas.microsoft.com/office/drawing/2014/main" id="{34BECF6D-C9A9-FB4C-981E-3309AE101ECA}"/>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C307B468-DECA-CD40-9D82-789A853BA6DD}"/>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D7DA640F-F72A-F340-8625-34830BEEAA7F}"/>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F1FF6939-FF3A-274B-9C56-6B66196E5E51}"/>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2EF00870-632E-F24B-8375-329609AB8D71}"/>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3FB7A696-51AE-8747-A2EF-4FA8507FC0C3}"/>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2C15CB2C-AE5F-3342-881C-965350F77D8D}"/>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7" name="Group 116">
            <a:extLst>
              <a:ext uri="{FF2B5EF4-FFF2-40B4-BE49-F238E27FC236}">
                <a16:creationId xmlns:a16="http://schemas.microsoft.com/office/drawing/2014/main" id="{01786693-47C6-BF4A-B062-9AB617162C7E}"/>
              </a:ext>
            </a:extLst>
          </p:cNvPr>
          <p:cNvGrpSpPr/>
          <p:nvPr/>
        </p:nvGrpSpPr>
        <p:grpSpPr>
          <a:xfrm>
            <a:off x="14690709" y="3680439"/>
            <a:ext cx="593010" cy="547949"/>
            <a:chOff x="12393520" y="4443531"/>
            <a:chExt cx="444205" cy="319725"/>
          </a:xfrm>
        </p:grpSpPr>
        <p:sp>
          <p:nvSpPr>
            <p:cNvPr id="118" name="Oval 117">
              <a:extLst>
                <a:ext uri="{FF2B5EF4-FFF2-40B4-BE49-F238E27FC236}">
                  <a16:creationId xmlns:a16="http://schemas.microsoft.com/office/drawing/2014/main" id="{86467215-38A7-0442-A622-C546B799B590}"/>
                </a:ext>
              </a:extLst>
            </p:cNvPr>
            <p:cNvSpPr/>
            <p:nvPr/>
          </p:nvSpPr>
          <p:spPr>
            <a:xfrm>
              <a:off x="12393521" y="4443531"/>
              <a:ext cx="102861" cy="75570"/>
            </a:xfrm>
            <a:prstGeom prst="ellipse">
              <a:avLst/>
            </a:prstGeom>
            <a:solidFill>
              <a:srgbClr val="D45F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6AF3A261-EC69-EE4F-A277-F09A4A675E7E}"/>
                </a:ext>
              </a:extLst>
            </p:cNvPr>
            <p:cNvSpPr/>
            <p:nvPr/>
          </p:nvSpPr>
          <p:spPr>
            <a:xfrm>
              <a:off x="12507136" y="4483824"/>
              <a:ext cx="102861" cy="75570"/>
            </a:xfrm>
            <a:prstGeom prst="ellipse">
              <a:avLst/>
            </a:prstGeom>
            <a:solidFill>
              <a:srgbClr val="B0B0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3893DEC3-11E8-614A-8E28-F461496A96B8}"/>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1BA8A236-21D4-C641-B841-9D8C7797B662}"/>
                </a:ext>
              </a:extLst>
            </p:cNvPr>
            <p:cNvSpPr/>
            <p:nvPr/>
          </p:nvSpPr>
          <p:spPr>
            <a:xfrm>
              <a:off x="12393520" y="4649901"/>
              <a:ext cx="102861" cy="75570"/>
            </a:xfrm>
            <a:prstGeom prst="ellipse">
              <a:avLst/>
            </a:prstGeom>
            <a:solidFill>
              <a:srgbClr val="FC99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D2C16762-DDA9-894A-9F6C-9BA9860DE87A}"/>
                </a:ext>
              </a:extLst>
            </p:cNvPr>
            <p:cNvSpPr/>
            <p:nvPr/>
          </p:nvSpPr>
          <p:spPr>
            <a:xfrm>
              <a:off x="12513944" y="4687686"/>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912B37EC-F136-BD4E-B6B0-EE82BBBCD066}"/>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E0507E2D-457E-FF4F-B6D1-E5F8484EAEB0}"/>
                </a:ext>
              </a:extLst>
            </p:cNvPr>
            <p:cNvSpPr/>
            <p:nvPr/>
          </p:nvSpPr>
          <p:spPr>
            <a:xfrm>
              <a:off x="12734864" y="4483824"/>
              <a:ext cx="102861" cy="75570"/>
            </a:xfrm>
            <a:prstGeom prst="ellipse">
              <a:avLst/>
            </a:prstGeom>
            <a:solidFill>
              <a:srgbClr val="BAD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5" name="Group 124">
            <a:extLst>
              <a:ext uri="{FF2B5EF4-FFF2-40B4-BE49-F238E27FC236}">
                <a16:creationId xmlns:a16="http://schemas.microsoft.com/office/drawing/2014/main" id="{56391C3F-58AD-7F45-8304-2542E314D203}"/>
              </a:ext>
            </a:extLst>
          </p:cNvPr>
          <p:cNvGrpSpPr/>
          <p:nvPr/>
        </p:nvGrpSpPr>
        <p:grpSpPr>
          <a:xfrm rot="16200000">
            <a:off x="16521414" y="3243117"/>
            <a:ext cx="1428684" cy="1725902"/>
            <a:chOff x="13733602" y="4182663"/>
            <a:chExt cx="1026165" cy="982218"/>
          </a:xfrm>
        </p:grpSpPr>
        <p:grpSp>
          <p:nvGrpSpPr>
            <p:cNvPr id="126" name="Group 125">
              <a:extLst>
                <a:ext uri="{FF2B5EF4-FFF2-40B4-BE49-F238E27FC236}">
                  <a16:creationId xmlns:a16="http://schemas.microsoft.com/office/drawing/2014/main" id="{F1B8B9E1-D1C7-0D41-99E6-20F630EB4148}"/>
                </a:ext>
              </a:extLst>
            </p:cNvPr>
            <p:cNvGrpSpPr/>
            <p:nvPr/>
          </p:nvGrpSpPr>
          <p:grpSpPr>
            <a:xfrm>
              <a:off x="13739520" y="4182663"/>
              <a:ext cx="444205" cy="319725"/>
              <a:chOff x="12393520" y="4443531"/>
              <a:chExt cx="444205" cy="319725"/>
            </a:xfrm>
          </p:grpSpPr>
          <p:sp>
            <p:nvSpPr>
              <p:cNvPr id="143" name="Oval 142">
                <a:extLst>
                  <a:ext uri="{FF2B5EF4-FFF2-40B4-BE49-F238E27FC236}">
                    <a16:creationId xmlns:a16="http://schemas.microsoft.com/office/drawing/2014/main" id="{3513B610-1290-C043-83B5-BCF0BB2136E2}"/>
                  </a:ext>
                </a:extLst>
              </p:cNvPr>
              <p:cNvSpPr/>
              <p:nvPr/>
            </p:nvSpPr>
            <p:spPr>
              <a:xfrm>
                <a:off x="12393521" y="444353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7B9470AA-EF49-CF42-AEBD-D966F80B2C95}"/>
                  </a:ext>
                </a:extLst>
              </p:cNvPr>
              <p:cNvSpPr/>
              <p:nvPr/>
            </p:nvSpPr>
            <p:spPr>
              <a:xfrm>
                <a:off x="12507136" y="4483824"/>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32513AB6-03A2-9B45-BC50-FFE76A6D20C6}"/>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A912DE84-A63A-F34C-B8BA-1C4B4D0FE82A}"/>
                  </a:ext>
                </a:extLst>
              </p:cNvPr>
              <p:cNvSpPr/>
              <p:nvPr/>
            </p:nvSpPr>
            <p:spPr>
              <a:xfrm>
                <a:off x="12393520" y="464990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003E897E-53CE-454C-BB3B-5D4C9584604D}"/>
                  </a:ext>
                </a:extLst>
              </p:cNvPr>
              <p:cNvSpPr/>
              <p:nvPr/>
            </p:nvSpPr>
            <p:spPr>
              <a:xfrm>
                <a:off x="12513944" y="4687686"/>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E897D029-CEE0-864A-9003-44260B31CFBD}"/>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1DF39193-EB7B-2247-A8D9-122AE82FEB9F}"/>
                  </a:ext>
                </a:extLst>
              </p:cNvPr>
              <p:cNvSpPr/>
              <p:nvPr/>
            </p:nvSpPr>
            <p:spPr>
              <a:xfrm>
                <a:off x="12734864" y="4483824"/>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7" name="Group 126">
              <a:extLst>
                <a:ext uri="{FF2B5EF4-FFF2-40B4-BE49-F238E27FC236}">
                  <a16:creationId xmlns:a16="http://schemas.microsoft.com/office/drawing/2014/main" id="{347B4573-FFE2-774E-8D17-1F0E14109B36}"/>
                </a:ext>
              </a:extLst>
            </p:cNvPr>
            <p:cNvGrpSpPr/>
            <p:nvPr/>
          </p:nvGrpSpPr>
          <p:grpSpPr>
            <a:xfrm>
              <a:off x="14315562" y="4444208"/>
              <a:ext cx="444205" cy="319725"/>
              <a:chOff x="12393520" y="4443531"/>
              <a:chExt cx="444205" cy="319725"/>
            </a:xfrm>
          </p:grpSpPr>
          <p:sp>
            <p:nvSpPr>
              <p:cNvPr id="136" name="Oval 135">
                <a:extLst>
                  <a:ext uri="{FF2B5EF4-FFF2-40B4-BE49-F238E27FC236}">
                    <a16:creationId xmlns:a16="http://schemas.microsoft.com/office/drawing/2014/main" id="{CA7ADA8D-A7CD-204D-8B87-86C4DC5D9A0F}"/>
                  </a:ext>
                </a:extLst>
              </p:cNvPr>
              <p:cNvSpPr/>
              <p:nvPr/>
            </p:nvSpPr>
            <p:spPr>
              <a:xfrm>
                <a:off x="12393521" y="444353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63EB97B5-1218-4743-982F-1DC3AA2624D9}"/>
                  </a:ext>
                </a:extLst>
              </p:cNvPr>
              <p:cNvSpPr/>
              <p:nvPr/>
            </p:nvSpPr>
            <p:spPr>
              <a:xfrm>
                <a:off x="12507136" y="4483824"/>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CC119D16-AC98-7644-B5F4-835A226534C3}"/>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76714101-64A3-8D4B-A2EB-E9EAF666B219}"/>
                  </a:ext>
                </a:extLst>
              </p:cNvPr>
              <p:cNvSpPr/>
              <p:nvPr/>
            </p:nvSpPr>
            <p:spPr>
              <a:xfrm>
                <a:off x="12393520" y="464990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D0A73691-D3E2-FC4C-ACDA-6D7A6A72E88C}"/>
                  </a:ext>
                </a:extLst>
              </p:cNvPr>
              <p:cNvSpPr/>
              <p:nvPr/>
            </p:nvSpPr>
            <p:spPr>
              <a:xfrm>
                <a:off x="12513944" y="4687686"/>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DC44C126-B881-2443-B8F0-D2DE3BDFFFAD}"/>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76EBEC57-9585-0448-9FD4-5ED68B7D898E}"/>
                  </a:ext>
                </a:extLst>
              </p:cNvPr>
              <p:cNvSpPr/>
              <p:nvPr/>
            </p:nvSpPr>
            <p:spPr>
              <a:xfrm>
                <a:off x="12734864" y="4483824"/>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8" name="Group 127">
              <a:extLst>
                <a:ext uri="{FF2B5EF4-FFF2-40B4-BE49-F238E27FC236}">
                  <a16:creationId xmlns:a16="http://schemas.microsoft.com/office/drawing/2014/main" id="{0D697BD6-F19D-2E46-8E89-4729724973C9}"/>
                </a:ext>
              </a:extLst>
            </p:cNvPr>
            <p:cNvGrpSpPr/>
            <p:nvPr/>
          </p:nvGrpSpPr>
          <p:grpSpPr>
            <a:xfrm>
              <a:off x="13733602" y="4845156"/>
              <a:ext cx="444205" cy="319725"/>
              <a:chOff x="12393520" y="4443531"/>
              <a:chExt cx="444205" cy="319725"/>
            </a:xfrm>
          </p:grpSpPr>
          <p:sp>
            <p:nvSpPr>
              <p:cNvPr id="129" name="Oval 128">
                <a:extLst>
                  <a:ext uri="{FF2B5EF4-FFF2-40B4-BE49-F238E27FC236}">
                    <a16:creationId xmlns:a16="http://schemas.microsoft.com/office/drawing/2014/main" id="{297D8DAB-6017-734D-8F1D-FE7F19666296}"/>
                  </a:ext>
                </a:extLst>
              </p:cNvPr>
              <p:cNvSpPr/>
              <p:nvPr/>
            </p:nvSpPr>
            <p:spPr>
              <a:xfrm>
                <a:off x="12393521" y="444353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EA247076-49FE-2A44-928A-3A02F34D0423}"/>
                  </a:ext>
                </a:extLst>
              </p:cNvPr>
              <p:cNvSpPr/>
              <p:nvPr/>
            </p:nvSpPr>
            <p:spPr>
              <a:xfrm>
                <a:off x="12507136" y="4483824"/>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56307325-3E19-F34C-8969-2AA4D12DDABB}"/>
                  </a:ext>
                </a:extLst>
              </p:cNvPr>
              <p:cNvSpPr/>
              <p:nvPr/>
            </p:nvSpPr>
            <p:spPr>
              <a:xfrm>
                <a:off x="12419049" y="4541515"/>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750C7894-1AA2-3145-A5AA-41A718644759}"/>
                  </a:ext>
                </a:extLst>
              </p:cNvPr>
              <p:cNvSpPr/>
              <p:nvPr/>
            </p:nvSpPr>
            <p:spPr>
              <a:xfrm>
                <a:off x="12393520" y="4649901"/>
                <a:ext cx="102861" cy="75570"/>
              </a:xfrm>
              <a:prstGeom prst="ellipse">
                <a:avLst/>
              </a:prstGeom>
              <a:solidFill>
                <a:srgbClr val="FED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3" name="Oval 132">
                <a:extLst>
                  <a:ext uri="{FF2B5EF4-FFF2-40B4-BE49-F238E27FC236}">
                    <a16:creationId xmlns:a16="http://schemas.microsoft.com/office/drawing/2014/main" id="{90A2E333-6B37-7B43-B899-AA289E876E9B}"/>
                  </a:ext>
                </a:extLst>
              </p:cNvPr>
              <p:cNvSpPr/>
              <p:nvPr/>
            </p:nvSpPr>
            <p:spPr>
              <a:xfrm>
                <a:off x="12513944" y="4687686"/>
                <a:ext cx="102861" cy="7557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FE04A8C5-07C2-E04D-9279-4C3BA1A73A7D}"/>
                  </a:ext>
                </a:extLst>
              </p:cNvPr>
              <p:cNvSpPr/>
              <p:nvPr/>
            </p:nvSpPr>
            <p:spPr>
              <a:xfrm>
                <a:off x="12612385" y="4539896"/>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C9C29BBE-BD48-AF42-941D-68EC1A06C97F}"/>
                  </a:ext>
                </a:extLst>
              </p:cNvPr>
              <p:cNvSpPr/>
              <p:nvPr/>
            </p:nvSpPr>
            <p:spPr>
              <a:xfrm>
                <a:off x="12734864" y="4483824"/>
                <a:ext cx="102861" cy="75570"/>
              </a:xfrm>
              <a:prstGeom prst="ellipse">
                <a:avLst/>
              </a:prstGeom>
              <a:solidFill>
                <a:srgbClr val="87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5700805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{5D9FB364-A18B-E24B-9608-2665B91C0FC5}tf16401369</Template>
  <TotalTime>402</TotalTime>
  <Words>744</Words>
  <Application>Microsoft Macintosh PowerPoint</Application>
  <PresentationFormat>Custom</PresentationFormat>
  <Paragraphs>68</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Shelly A Trigg</dc:creator>
  <cp:lastModifiedBy>Shelly A Trigg</cp:lastModifiedBy>
  <cp:revision>28</cp:revision>
  <dcterms:created xsi:type="dcterms:W3CDTF">2020-04-14T19:02:52Z</dcterms:created>
  <dcterms:modified xsi:type="dcterms:W3CDTF">2020-06-11T20:03:13Z</dcterms:modified>
</cp:coreProperties>
</file>

<file path=docProps/thumbnail.jpeg>
</file>